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+xml" PartName="/ppt/slides/slide29.xml"/>
  <Override ContentType="application/vnd.openxmlformats-officedocument.presentationml.slide+xml" PartName="/ppt/slides/slide38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7.xml"/>
  <Override ContentType="application/vnd.openxmlformats-officedocument.presentationml.slide+xml" PartName="/ppt/slides/slide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theme+xml" PartName="/ppt/theme/theme1.xml"/>
  <Override ContentType="application/vnd.openxmlformats-officedocument.presentationml.slideLayout+xml" PartName="/ppt/slideLayouts/slideLayout2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41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0.xml"/>
  <Override ContentType="application/vnd.openxmlformats-officedocument.presentationml.slide+xml" PartName="/ppt/slides/slide4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+xml" PartName="/ppt/slides/slide39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slide+xml" PartName="/ppt/slides/slide37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presentationml.slide+xml" PartName="/ppt/slides/slide1.xml"/>
  <Override ContentType="application/vnd.openxmlformats-officedocument.presentationml.slide+xml" PartName="/ppt/slides/slide15.xml"/>
  <Override ContentType="application/vnd.openxmlformats-officedocument.presentationml.slide+xml" PartName="/ppt/slides/slide24.xml"/>
  <Override ContentType="application/vnd.openxmlformats-officedocument.presentationml.slide+xml" PartName="/ppt/slides/slide33.xml"/>
  <Override ContentType="application/vnd.openxmlformats-officedocument.presentationml.slide+xml" PartName="/ppt/slides/slide35.xml"/>
  <Override ContentType="application/vnd.openxmlformats-officedocument.presentationml.slideLayout+xml" PartName="/ppt/slideLayouts/slideLayout3.xml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81" r:id="rId12"/>
    <p:sldId id="30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308" r:id="rId24"/>
    <p:sldId id="278" r:id="rId25"/>
    <p:sldId id="280" r:id="rId26"/>
    <p:sldId id="284" r:id="rId27"/>
    <p:sldId id="306" r:id="rId28"/>
    <p:sldId id="286" r:id="rId29"/>
    <p:sldId id="287" r:id="rId30"/>
    <p:sldId id="288" r:id="rId31"/>
    <p:sldId id="289" r:id="rId32"/>
    <p:sldId id="291" r:id="rId33"/>
    <p:sldId id="292" r:id="rId34"/>
    <p:sldId id="293" r:id="rId35"/>
    <p:sldId id="294" r:id="rId36"/>
    <p:sldId id="295" r:id="rId37"/>
    <p:sldId id="298" r:id="rId38"/>
    <p:sldId id="299" r:id="rId39"/>
    <p:sldId id="301" r:id="rId40"/>
    <p:sldId id="303" r:id="rId41"/>
    <p:sldId id="305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37D3-4806-4A5D-95E9-A28C70A0A8F7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ECF-DDF7-48B0-8D8E-01FFC8A092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1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37D3-4806-4A5D-95E9-A28C70A0A8F7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ECF-DDF7-48B0-8D8E-01FFC8A092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4422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37D3-4806-4A5D-95E9-A28C70A0A8F7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ECF-DDF7-48B0-8D8E-01FFC8A092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1306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37D3-4806-4A5D-95E9-A28C70A0A8F7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ECF-DDF7-48B0-8D8E-01FFC8A092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559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37D3-4806-4A5D-95E9-A28C70A0A8F7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ECF-DDF7-48B0-8D8E-01FFC8A092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056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37D3-4806-4A5D-95E9-A28C70A0A8F7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ECF-DDF7-48B0-8D8E-01FFC8A092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8240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37D3-4806-4A5D-95E9-A28C70A0A8F7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ECF-DDF7-48B0-8D8E-01FFC8A092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959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37D3-4806-4A5D-95E9-A28C70A0A8F7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ECF-DDF7-48B0-8D8E-01FFC8A092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52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37D3-4806-4A5D-95E9-A28C70A0A8F7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ECF-DDF7-48B0-8D8E-01FFC8A092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50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37D3-4806-4A5D-95E9-A28C70A0A8F7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ECF-DDF7-48B0-8D8E-01FFC8A092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4427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37D3-4806-4A5D-95E9-A28C70A0A8F7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ECF-DDF7-48B0-8D8E-01FFC8A092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332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37D3-4806-4A5D-95E9-A28C70A0A8F7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25ECF-DDF7-48B0-8D8E-01FFC8A092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3.pn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3.jpe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6.jpe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8.jpeg" Type="http://schemas.openxmlformats.org/officeDocument/2006/relationships/image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3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 ?><Relationships xmlns="http://schemas.openxmlformats.org/package/2006/relationships"><Relationship Id="rId8" Target="../media/image37.jpeg" Type="http://schemas.openxmlformats.org/officeDocument/2006/relationships/image"/><Relationship Id="rId3" Target="../media/image32.jpeg" Type="http://schemas.openxmlformats.org/officeDocument/2006/relationships/image"/><Relationship Id="rId7" Target="../media/image36.jpeg" Type="http://schemas.openxmlformats.org/officeDocument/2006/relationships/image"/><Relationship Id="rId2" Target="../media/image31.pn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35.jpeg" Type="http://schemas.openxmlformats.org/officeDocument/2006/relationships/image"/><Relationship Id="rId5" Target="../media/image34.jpeg" Type="http://schemas.openxmlformats.org/officeDocument/2006/relationships/image"/><Relationship Id="rId4" Target="../media/image33.jpeg" Type="http://schemas.openxmlformats.org/officeDocument/2006/relationships/image"/><Relationship Id="rId9" Target="../media/image38.jpeg" Type="http://schemas.openxmlformats.org/officeDocument/2006/relationships/image"/></Relationships>
</file>

<file path=ppt/slides/_rels/slide32.xml.rels><?xml version="1.0" encoding="UTF-8" standalone="yes" ?><Relationships xmlns="http://schemas.openxmlformats.org/package/2006/relationships"><Relationship Id="rId8" Target="../media/image44.jpeg" Type="http://schemas.openxmlformats.org/officeDocument/2006/relationships/image"/><Relationship Id="rId3" Target="../media/image39.jpeg" Type="http://schemas.openxmlformats.org/officeDocument/2006/relationships/image"/><Relationship Id="rId7" Target="../media/image43.jpeg" Type="http://schemas.openxmlformats.org/officeDocument/2006/relationships/image"/><Relationship Id="rId2" Target="../media/image31.pn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42.jpeg" Type="http://schemas.openxmlformats.org/officeDocument/2006/relationships/image"/><Relationship Id="rId5" Target="../media/image41.jpeg" Type="http://schemas.openxmlformats.org/officeDocument/2006/relationships/image"/><Relationship Id="rId4" Target="../media/image40.jpeg" Type="http://schemas.openxmlformats.org/officeDocument/2006/relationships/image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5.xml.rels><?xml version="1.0" encoding="UTF-8" standalone="yes" ?><Relationships xmlns="http://schemas.openxmlformats.org/package/2006/relationships"><Relationship Id="rId8" Target="../media/image63.jpeg" Type="http://schemas.openxmlformats.org/officeDocument/2006/relationships/image"/><Relationship Id="rId3" Target="../media/image58.jpeg" Type="http://schemas.openxmlformats.org/officeDocument/2006/relationships/image"/><Relationship Id="rId7" Target="../media/image62.jpeg" Type="http://schemas.openxmlformats.org/officeDocument/2006/relationships/image"/><Relationship Id="rId2" Target="../media/image57.pn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61.jpeg" Type="http://schemas.openxmlformats.org/officeDocument/2006/relationships/image"/><Relationship Id="rId5" Target="../media/image60.jpeg" Type="http://schemas.openxmlformats.org/officeDocument/2006/relationships/image"/><Relationship Id="rId10" Target="../media/image65.jpeg" Type="http://schemas.openxmlformats.org/officeDocument/2006/relationships/image"/><Relationship Id="rId4" Target="../media/image59.jpeg" Type="http://schemas.openxmlformats.org/officeDocument/2006/relationships/image"/><Relationship Id="rId9" Target="../media/image64.jpeg" Type="http://schemas.openxmlformats.org/officeDocument/2006/relationships/image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 ?><Relationships xmlns="http://schemas.openxmlformats.org/package/2006/relationships"><Relationship Id="rId8" Target="../media/image11.jpeg" Type="http://schemas.openxmlformats.org/officeDocument/2006/relationships/image"/><Relationship Id="rId3" Target="../media/image6.jpeg" Type="http://schemas.openxmlformats.org/officeDocument/2006/relationships/image"/><Relationship Id="rId7" Target="../media/image10.jpeg" Type="http://schemas.openxmlformats.org/officeDocument/2006/relationships/image"/><Relationship Id="rId2" Target="../media/image3.pn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9.jpeg" Type="http://schemas.openxmlformats.org/officeDocument/2006/relationships/image"/><Relationship Id="rId5" Target="../media/image8.jpe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1" y="-2667001"/>
            <a:ext cx="6858000" cy="12192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55805" y="996778"/>
            <a:ext cx="86085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Детский сад № 10  Артемовского городского округа</a:t>
            </a:r>
            <a:endParaRPr lang="ru-RU" sz="2400" b="1" dirty="0">
              <a:latin typeface="Monotype Corsiva" panose="03010101010201010101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57168" y="2115603"/>
            <a:ext cx="4201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Monotype Corsiva" panose="03010101010201010101" pitchFamily="66" charset="0"/>
              </a:rPr>
              <a:t>ПОРТФОЛИО</a:t>
            </a:r>
            <a:br>
              <a:rPr lang="ru-RU" sz="3600" b="1" dirty="0" smtClean="0">
                <a:latin typeface="Monotype Corsiva" panose="03010101010201010101" pitchFamily="66" charset="0"/>
              </a:rPr>
            </a:br>
            <a:r>
              <a:rPr lang="ru-RU" sz="3600" b="1" dirty="0" smtClean="0">
                <a:latin typeface="Monotype Corsiva" panose="03010101010201010101" pitchFamily="66" charset="0"/>
              </a:rPr>
              <a:t>воспитателя 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5806" y="3229232"/>
            <a:ext cx="48932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Monotype Corsiva" panose="03010101010201010101" pitchFamily="66" charset="0"/>
              </a:rPr>
              <a:t>Богославская </a:t>
            </a:r>
          </a:p>
          <a:p>
            <a:pPr algn="ctr"/>
            <a:r>
              <a:rPr lang="ru-RU" sz="4400" dirty="0" smtClean="0">
                <a:latin typeface="Monotype Corsiva" panose="03010101010201010101" pitchFamily="66" charset="0"/>
              </a:rPr>
              <a:t>Марина Николаевна</a:t>
            </a:r>
            <a:endParaRPr lang="ru-RU" sz="4400" dirty="0"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C:\Users\Лёня\Desktop\НАШЕ ФОТО\17373334692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1417" y="1771134"/>
            <a:ext cx="2652584" cy="3982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57845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5016" y="568412"/>
            <a:ext cx="62360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ru-RU" b="1" dirty="0" smtClean="0">
              <a:latin typeface="Monotype Corsiva" panose="03010101010201010101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Monotype Corsiva" panose="03010101010201010101" pitchFamily="66" charset="0"/>
              </a:rPr>
              <a:t>В 1994 году окончила Владивостокское </a:t>
            </a:r>
          </a:p>
          <a:p>
            <a:r>
              <a:rPr lang="ru-RU" b="1" dirty="0" smtClean="0">
                <a:latin typeface="Monotype Corsiva" panose="03010101010201010101" pitchFamily="66" charset="0"/>
              </a:rPr>
              <a:t>педагогическое  училище №2, </a:t>
            </a:r>
          </a:p>
          <a:p>
            <a:r>
              <a:rPr lang="ru-RU" b="1" dirty="0" smtClean="0">
                <a:latin typeface="Monotype Corsiva" panose="03010101010201010101" pitchFamily="66" charset="0"/>
              </a:rPr>
              <a:t>по специальности: Воспитатель дошкольного </a:t>
            </a:r>
          </a:p>
          <a:p>
            <a:r>
              <a:rPr lang="ru-RU" b="1" dirty="0" smtClean="0">
                <a:latin typeface="Monotype Corsiva" panose="03010101010201010101" pitchFamily="66" charset="0"/>
              </a:rPr>
              <a:t>учреждения.</a:t>
            </a:r>
          </a:p>
          <a:p>
            <a:endParaRPr lang="ru-RU" b="1" dirty="0">
              <a:latin typeface="Monotype Corsiva" panose="03010101010201010101" pitchFamily="66" charset="0"/>
            </a:endParaRPr>
          </a:p>
          <a:p>
            <a:endParaRPr lang="ru-RU" b="1" dirty="0" smtClean="0">
              <a:latin typeface="Monotype Corsiva" panose="03010101010201010101" pitchFamily="66" charset="0"/>
            </a:endParaRPr>
          </a:p>
          <a:p>
            <a:endParaRPr lang="ru-RU" b="1" dirty="0">
              <a:latin typeface="Monotype Corsiva" panose="03010101010201010101" pitchFamily="66" charset="0"/>
            </a:endParaRPr>
          </a:p>
          <a:p>
            <a:endParaRPr lang="ru-RU" b="1" dirty="0" smtClean="0">
              <a:latin typeface="Monotype Corsiva" panose="03010101010201010101" pitchFamily="66" charset="0"/>
            </a:endParaRPr>
          </a:p>
          <a:p>
            <a:endParaRPr lang="ru-RU" b="1" dirty="0">
              <a:latin typeface="Monotype Corsiva" panose="03010101010201010101" pitchFamily="66" charset="0"/>
            </a:endParaRPr>
          </a:p>
          <a:p>
            <a:endParaRPr lang="ru-RU" b="1" dirty="0" smtClean="0">
              <a:latin typeface="Monotype Corsiva" panose="03010101010201010101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Monotype Corsiva" panose="03010101010201010101" pitchFamily="66" charset="0"/>
              </a:rPr>
              <a:t>В 2017 году прошла обучение, в частном образовательном учреждении </a:t>
            </a:r>
          </a:p>
          <a:p>
            <a:r>
              <a:rPr lang="ru-RU" b="1" dirty="0" smtClean="0">
                <a:latin typeface="Monotype Corsiva" panose="03010101010201010101" pitchFamily="66" charset="0"/>
              </a:rPr>
              <a:t>Дополнительного профессионального образования «Институт новых технологий</a:t>
            </a:r>
          </a:p>
          <a:p>
            <a:r>
              <a:rPr lang="ru-RU" b="1" dirty="0" smtClean="0">
                <a:latin typeface="Monotype Corsiva" panose="03010101010201010101" pitchFamily="66" charset="0"/>
              </a:rPr>
              <a:t>В образовании» по программе «</a:t>
            </a:r>
            <a:r>
              <a:rPr lang="ru-RU" b="1" dirty="0" err="1" smtClean="0">
                <a:latin typeface="Monotype Corsiva" panose="03010101010201010101" pitchFamily="66" charset="0"/>
              </a:rPr>
              <a:t>Психолого</a:t>
            </a:r>
            <a:r>
              <a:rPr lang="ru-RU" b="1" dirty="0" smtClean="0">
                <a:latin typeface="Monotype Corsiva" panose="03010101010201010101" pitchFamily="66" charset="0"/>
              </a:rPr>
              <a:t> – педагогические аспекты </a:t>
            </a:r>
          </a:p>
          <a:p>
            <a:r>
              <a:rPr lang="ru-RU" b="1" dirty="0" smtClean="0">
                <a:latin typeface="Monotype Corsiva" panose="03010101010201010101" pitchFamily="66" charset="0"/>
              </a:rPr>
              <a:t>Профессиональной компетентности </a:t>
            </a:r>
            <a:r>
              <a:rPr lang="ru-RU" b="1" dirty="0" err="1" smtClean="0">
                <a:latin typeface="Monotype Corsiva" panose="03010101010201010101" pitchFamily="66" charset="0"/>
              </a:rPr>
              <a:t>педагогичских</a:t>
            </a:r>
            <a:r>
              <a:rPr lang="ru-RU" b="1" dirty="0" smtClean="0">
                <a:latin typeface="Monotype Corsiva" panose="03010101010201010101" pitchFamily="66" charset="0"/>
              </a:rPr>
              <a:t> работников в условиях </a:t>
            </a:r>
          </a:p>
          <a:p>
            <a:r>
              <a:rPr lang="ru-RU" b="1" dirty="0" smtClean="0">
                <a:latin typeface="Monotype Corsiva" panose="03010101010201010101" pitchFamily="66" charset="0"/>
              </a:rPr>
              <a:t>Реализации ФГОС» в объёме 144 часов.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641" y="3429000"/>
            <a:ext cx="3834233" cy="29188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57147" y="337750"/>
            <a:ext cx="4293308" cy="29069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3581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36822" y="864973"/>
            <a:ext cx="592300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Monotype Corsiva" panose="03010101010201010101" pitchFamily="66" charset="0"/>
              </a:rPr>
              <a:t>В 2018 году прошла обучение, в частном образовательном учреждении </a:t>
            </a:r>
          </a:p>
          <a:p>
            <a:r>
              <a:rPr lang="ru-RU" b="1" dirty="0" smtClean="0">
                <a:latin typeface="Monotype Corsiva" panose="03010101010201010101" pitchFamily="66" charset="0"/>
              </a:rPr>
              <a:t>Дополнительного профессионального образования </a:t>
            </a:r>
          </a:p>
          <a:p>
            <a:r>
              <a:rPr lang="ru-RU" b="1" dirty="0" smtClean="0">
                <a:latin typeface="Monotype Corsiva" panose="03010101010201010101" pitchFamily="66" charset="0"/>
              </a:rPr>
              <a:t>«Институт новых технологий</a:t>
            </a:r>
          </a:p>
          <a:p>
            <a:r>
              <a:rPr lang="ru-RU" b="1" dirty="0" smtClean="0">
                <a:latin typeface="Monotype Corsiva" panose="03010101010201010101" pitchFamily="66" charset="0"/>
              </a:rPr>
              <a:t>В образовании» по программе «Воспитатель в дошкольном учреждении.</a:t>
            </a:r>
          </a:p>
          <a:p>
            <a:r>
              <a:rPr lang="ru-RU" b="1" dirty="0" err="1" smtClean="0">
                <a:latin typeface="Monotype Corsiva" panose="03010101010201010101" pitchFamily="66" charset="0"/>
              </a:rPr>
              <a:t>Психолого</a:t>
            </a:r>
            <a:r>
              <a:rPr lang="ru-RU" b="1" dirty="0" smtClean="0">
                <a:latin typeface="Monotype Corsiva" panose="03010101010201010101" pitchFamily="66" charset="0"/>
              </a:rPr>
              <a:t> – педагогическое сопровождение развития детей с ОВЗ </a:t>
            </a:r>
          </a:p>
          <a:p>
            <a:r>
              <a:rPr lang="ru-RU" b="1" dirty="0" smtClean="0">
                <a:latin typeface="Monotype Corsiva" panose="03010101010201010101" pitchFamily="66" charset="0"/>
              </a:rPr>
              <a:t>в условиях реализации ФГОС» в объёме 36 часов.</a:t>
            </a:r>
          </a:p>
          <a:p>
            <a:endParaRPr lang="ru-RU" b="1" dirty="0">
              <a:latin typeface="Monotype Corsiva" panose="03010101010201010101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Monotype Corsiva" panose="03010101010201010101" pitchFamily="66" charset="0"/>
              </a:rPr>
              <a:t>В 2022 году  прошла обучение  в ООО «Федерация развития образования» по программе дополнительного профессионального образования (повышения квалификации) , «</a:t>
            </a:r>
            <a:r>
              <a:rPr lang="ru-RU" b="1" dirty="0" err="1" smtClean="0">
                <a:latin typeface="Monotype Corsiva" panose="03010101010201010101" pitchFamily="66" charset="0"/>
              </a:rPr>
              <a:t>Здоровьесберегающие</a:t>
            </a:r>
            <a:r>
              <a:rPr lang="ru-RU" b="1" dirty="0" smtClean="0">
                <a:latin typeface="Monotype Corsiva" panose="03010101010201010101" pitchFamily="66" charset="0"/>
              </a:rPr>
              <a:t> технологии как основополагающий компонент работы воспитателя детского сада. Важнейшие мероприятия </a:t>
            </a:r>
            <a:r>
              <a:rPr lang="ru-RU" b="1" dirty="0" err="1" smtClean="0">
                <a:latin typeface="Monotype Corsiva" panose="03010101010201010101" pitchFamily="66" charset="0"/>
              </a:rPr>
              <a:t>Минпросвещения</a:t>
            </a:r>
            <a:r>
              <a:rPr lang="ru-RU" b="1" dirty="0" smtClean="0">
                <a:latin typeface="Monotype Corsiva" panose="03010101010201010101" pitchFamily="66" charset="0"/>
              </a:rPr>
              <a:t> в год педагога и наставника» в объёме 144 часа.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59827" y="3566910"/>
            <a:ext cx="4555139" cy="32183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828" y="179913"/>
            <a:ext cx="4555138" cy="3266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6285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64043" y="963827"/>
            <a:ext cx="533811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Monotype Corsiva" pitchFamily="66" charset="0"/>
              </a:rPr>
              <a:t> прошла обучение  в ООО «Федерация развития </a:t>
            </a:r>
          </a:p>
          <a:p>
            <a:r>
              <a:rPr lang="ru-RU" dirty="0" smtClean="0">
                <a:latin typeface="Monotype Corsiva" pitchFamily="66" charset="0"/>
              </a:rPr>
              <a:t>образования» по программе дополнительного </a:t>
            </a:r>
          </a:p>
          <a:p>
            <a:r>
              <a:rPr lang="ru-RU" dirty="0" smtClean="0">
                <a:latin typeface="Monotype Corsiva" pitchFamily="66" charset="0"/>
              </a:rPr>
              <a:t>профессионального образования (повышения квалификации)</a:t>
            </a:r>
          </a:p>
          <a:p>
            <a:r>
              <a:rPr lang="ru-RU" dirty="0" smtClean="0">
                <a:latin typeface="Monotype Corsiva" pitchFamily="66" charset="0"/>
              </a:rPr>
              <a:t>«ФОП ДО и ФГОС ДО: современные подходы привлечения</a:t>
            </a:r>
          </a:p>
          <a:p>
            <a:r>
              <a:rPr lang="ru-RU" dirty="0" smtClean="0">
                <a:latin typeface="Monotype Corsiva" pitchFamily="66" charset="0"/>
              </a:rPr>
              <a:t>Родителей к деятельности по профилактике и предупреждению </a:t>
            </a:r>
          </a:p>
          <a:p>
            <a:r>
              <a:rPr lang="ru-RU" dirty="0" smtClean="0">
                <a:latin typeface="Monotype Corsiva" pitchFamily="66" charset="0"/>
              </a:rPr>
              <a:t>Детского </a:t>
            </a:r>
            <a:r>
              <a:rPr lang="ru-RU" dirty="0" err="1" smtClean="0">
                <a:latin typeface="Monotype Corsiva" pitchFamily="66" charset="0"/>
              </a:rPr>
              <a:t>дорожно</a:t>
            </a:r>
            <a:r>
              <a:rPr lang="ru-RU" dirty="0" smtClean="0">
                <a:latin typeface="Monotype Corsiva" pitchFamily="66" charset="0"/>
              </a:rPr>
              <a:t> – транспортного травматизма» </a:t>
            </a:r>
          </a:p>
          <a:p>
            <a:r>
              <a:rPr lang="ru-RU" dirty="0" smtClean="0">
                <a:latin typeface="Monotype Corsiva" pitchFamily="66" charset="0"/>
              </a:rPr>
              <a:t>в объёме 24 часа.</a:t>
            </a:r>
          </a:p>
          <a:p>
            <a:endParaRPr lang="ru-RU" dirty="0" smtClean="0">
              <a:latin typeface="Monotype Corsiva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Monotype Corsiva" pitchFamily="66" charset="0"/>
              </a:rPr>
              <a:t>Прошла повышение квалификации в «Образовательном центре «</a:t>
            </a:r>
            <a:r>
              <a:rPr lang="ru-RU" dirty="0" err="1" smtClean="0">
                <a:latin typeface="Monotype Corsiva" pitchFamily="66" charset="0"/>
              </a:rPr>
              <a:t>ИТ-перемена</a:t>
            </a:r>
            <a:r>
              <a:rPr lang="ru-RU" dirty="0" smtClean="0">
                <a:latin typeface="Monotype Corsiva" pitchFamily="66" charset="0"/>
              </a:rPr>
              <a:t>» по дополнительной профессиональной программе «Оказание первой помощи в образовательной организации» в объёме 72 часа.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122" name="Picture 2" descr="C:\Users\Лёня\Desktop\ПЕЧАТЬ\504761101115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5816" y="3247542"/>
            <a:ext cx="4372542" cy="3114142"/>
          </a:xfrm>
          <a:prstGeom prst="rect">
            <a:avLst/>
          </a:prstGeom>
          <a:noFill/>
        </p:spPr>
      </p:pic>
      <p:pic>
        <p:nvPicPr>
          <p:cNvPr id="5123" name="Picture 3" descr="C:\Users\Лёня\Downloads\1737877099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014721" y="-511445"/>
            <a:ext cx="3094111" cy="43707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04301" y="1241571"/>
            <a:ext cx="7642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Monotype Corsiva" panose="03010101010201010101" pitchFamily="66" charset="0"/>
              </a:rPr>
              <a:t>Личностные характеристики: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36147" y="2030136"/>
            <a:ext cx="620785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b="1" dirty="0" smtClean="0">
                <a:latin typeface="Monotype Corsiva" panose="03010101010201010101" pitchFamily="66" charset="0"/>
              </a:rPr>
              <a:t>Ответственность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b="1" dirty="0" smtClean="0">
                <a:latin typeface="Monotype Corsiva" panose="03010101010201010101" pitchFamily="66" charset="0"/>
              </a:rPr>
              <a:t> Отзывчивость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b="1" dirty="0" smtClean="0">
                <a:latin typeface="Monotype Corsiva" panose="03010101010201010101" pitchFamily="66" charset="0"/>
              </a:rPr>
              <a:t> Находчивость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b="1" dirty="0" smtClean="0">
                <a:latin typeface="Monotype Corsiva" panose="03010101010201010101" pitchFamily="66" charset="0"/>
              </a:rPr>
              <a:t>Самокритичность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b="1" dirty="0" smtClean="0">
                <a:latin typeface="Monotype Corsiva" panose="03010101010201010101" pitchFamily="66" charset="0"/>
              </a:rPr>
              <a:t> Целеустремлённость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b="1" dirty="0" smtClean="0">
                <a:latin typeface="Monotype Corsiva" panose="03010101010201010101" pitchFamily="66" charset="0"/>
              </a:rPr>
              <a:t> Исполнительность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b="1" dirty="0" smtClean="0">
                <a:latin typeface="Monotype Corsiva" panose="03010101010201010101" pitchFamily="66" charset="0"/>
              </a:rPr>
              <a:t> Умение ладить с людьми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0807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11648" y="1543573"/>
            <a:ext cx="65266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Раздел №2</a:t>
            </a:r>
          </a:p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Результаты </a:t>
            </a:r>
            <a:b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педагогической </a:t>
            </a:r>
            <a:b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деятельности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5584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09103" y="947351"/>
            <a:ext cx="5684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Monotype Corsiva" panose="03010101010201010101" pitchFamily="66" charset="0"/>
              </a:rPr>
              <a:t>Сведения об аттестации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2278405"/>
              </p:ext>
            </p:extLst>
          </p:nvPr>
        </p:nvGraphicFramePr>
        <p:xfrm>
          <a:off x="2042983" y="1593681"/>
          <a:ext cx="8081320" cy="3826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93491">
                  <a:extLst>
                    <a:ext uri="{9D8B030D-6E8A-4147-A177-3AD203B41FA5}"/>
                  </a:extLst>
                </a:gridCol>
                <a:gridCol w="1148298">
                  <a:extLst>
                    <a:ext uri="{9D8B030D-6E8A-4147-A177-3AD203B41FA5}"/>
                  </a:extLst>
                </a:gridCol>
                <a:gridCol w="1839368">
                  <a:extLst>
                    <a:ext uri="{9D8B030D-6E8A-4147-A177-3AD203B41FA5}"/>
                  </a:extLst>
                </a:gridCol>
                <a:gridCol w="2373386">
                  <a:extLst>
                    <a:ext uri="{9D8B030D-6E8A-4147-A177-3AD203B41FA5}"/>
                  </a:extLst>
                </a:gridCol>
                <a:gridCol w="1826777">
                  <a:extLst>
                    <a:ext uri="{9D8B030D-6E8A-4147-A177-3AD203B41FA5}"/>
                  </a:extLst>
                </a:gridCol>
              </a:tblGrid>
              <a:tr h="122140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Приказ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Категория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 действия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6" marB="45726"/>
                </a:tc>
                <a:extLst>
                  <a:ext uri="{0D108BD9-81ED-4DB2-BD59-A6C34878D82A}"/>
                </a:extLst>
              </a:tr>
              <a:tr h="122140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6" marB="45726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№09-к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 июня 2024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Первая категория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 лет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6" marB="45726"/>
                </a:tc>
                <a:extLst>
                  <a:ext uri="{0D108BD9-81ED-4DB2-BD59-A6C34878D82A}"/>
                </a:extLst>
              </a:tr>
              <a:tr h="138401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6" marB="45726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6" marB="45726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69376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97212" y="469557"/>
            <a:ext cx="74552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Monotype Corsiva" panose="03010101010201010101" pitchFamily="66" charset="0"/>
              </a:rPr>
              <a:t>Данные о повышении квалификации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80900824"/>
              </p:ext>
            </p:extLst>
          </p:nvPr>
        </p:nvGraphicFramePr>
        <p:xfrm>
          <a:off x="1186248" y="1227436"/>
          <a:ext cx="9053383" cy="469967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9837">
                  <a:extLst>
                    <a:ext uri="{9D8B030D-6E8A-4147-A177-3AD203B41FA5}"/>
                  </a:extLst>
                </a:gridCol>
                <a:gridCol w="1418351">
                  <a:extLst>
                    <a:ext uri="{9D8B030D-6E8A-4147-A177-3AD203B41FA5}"/>
                  </a:extLst>
                </a:gridCol>
                <a:gridCol w="2349325">
                  <a:extLst>
                    <a:ext uri="{9D8B030D-6E8A-4147-A177-3AD203B41FA5}"/>
                  </a:extLst>
                </a:gridCol>
                <a:gridCol w="2558613">
                  <a:extLst>
                    <a:ext uri="{9D8B030D-6E8A-4147-A177-3AD203B41FA5}"/>
                  </a:extLst>
                </a:gridCol>
                <a:gridCol w="845384">
                  <a:extLst>
                    <a:ext uri="{9D8B030D-6E8A-4147-A177-3AD203B41FA5}"/>
                  </a:extLst>
                </a:gridCol>
                <a:gridCol w="1491873">
                  <a:extLst>
                    <a:ext uri="{9D8B030D-6E8A-4147-A177-3AD203B41FA5}"/>
                  </a:extLst>
                </a:gridCol>
              </a:tblGrid>
              <a:tr h="8217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прохождения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курсов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 прохождения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часов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Полученный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документ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extLst>
                  <a:ext uri="{0D108BD9-81ED-4DB2-BD59-A6C34878D82A}"/>
                </a:extLst>
              </a:tr>
              <a:tr h="11299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Ноябрь 2021 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«Актуальные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влпросы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проектирования и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осцществления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образовательного процесса в онлайн в условиях реализации ФГОС»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«Педагоги России: Методическое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объединение»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extLst>
                  <a:ext uri="{0D108BD9-81ED-4DB2-BD59-A6C34878D82A}"/>
                </a:extLst>
              </a:tr>
              <a:tr h="63389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Ноябрь 2021 г.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Сказкотерапия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в играх для детей и взрослых»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Межрегиональная общественная организация «Союз педагогов»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extLst>
                  <a:ext uri="{0D108BD9-81ED-4DB2-BD59-A6C34878D82A}"/>
                </a:extLst>
              </a:tr>
              <a:tr h="68374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20221г.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«Развивающая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предметно – пространственная среда ДОО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«Педагоги России: Методическое объединение»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extLst>
                  <a:ext uri="{0D108BD9-81ED-4DB2-BD59-A6C34878D82A}"/>
                </a:extLst>
              </a:tr>
              <a:tr h="11299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2021г.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28.02.2021 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«Педагогика и психология инклюзивного образования. Организация инклюзивного образования детей с РАС»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«Театрализованная деятельность с дошкольниками»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Педагоги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России инновации в образовании.</a:t>
                      </a:r>
                    </a:p>
                    <a:p>
                      <a:pPr algn="ctr"/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Сообщество педагогов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42674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56957759"/>
              </p:ext>
            </p:extLst>
          </p:nvPr>
        </p:nvGraphicFramePr>
        <p:xfrm>
          <a:off x="1466335" y="1293340"/>
          <a:ext cx="8567352" cy="465147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8909">
                  <a:extLst>
                    <a:ext uri="{9D8B030D-6E8A-4147-A177-3AD203B41FA5}"/>
                  </a:extLst>
                </a:gridCol>
                <a:gridCol w="1342207">
                  <a:extLst>
                    <a:ext uri="{9D8B030D-6E8A-4147-A177-3AD203B41FA5}"/>
                  </a:extLst>
                </a:gridCol>
                <a:gridCol w="2223202">
                  <a:extLst>
                    <a:ext uri="{9D8B030D-6E8A-4147-A177-3AD203B41FA5}"/>
                  </a:extLst>
                </a:gridCol>
                <a:gridCol w="2421253">
                  <a:extLst>
                    <a:ext uri="{9D8B030D-6E8A-4147-A177-3AD203B41FA5}"/>
                  </a:extLst>
                </a:gridCol>
                <a:gridCol w="799999">
                  <a:extLst>
                    <a:ext uri="{9D8B030D-6E8A-4147-A177-3AD203B41FA5}"/>
                  </a:extLst>
                </a:gridCol>
                <a:gridCol w="1411782">
                  <a:extLst>
                    <a:ext uri="{9D8B030D-6E8A-4147-A177-3AD203B41FA5}"/>
                  </a:extLst>
                </a:gridCol>
              </a:tblGrid>
              <a:tr h="8311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прохождения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курсов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 прохождения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часов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Полученный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документ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extLst>
                  <a:ext uri="{0D108BD9-81ED-4DB2-BD59-A6C34878D82A}"/>
                </a:extLst>
              </a:tr>
              <a:tr h="99485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27.04.2022 – 28.04.2022г.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Организационно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технологические особенности проведения МКДО в регионе: опыт 2021 года и направления совершенствования»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АНО ДПО «Национальный институт качества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образования»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extLst>
                  <a:ext uri="{0D108BD9-81ED-4DB2-BD59-A6C34878D82A}"/>
                </a:extLst>
              </a:tr>
              <a:tr h="71278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13.07.2022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«Психологическая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характеристика детей раннего и дошкольного возраста»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Академия Развития Творчества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«АРТ – талант»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Свидетельство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№3261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extLst>
                  <a:ext uri="{0D108BD9-81ED-4DB2-BD59-A6C34878D82A}"/>
                </a:extLst>
              </a:tr>
              <a:tr h="91300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«Принципы формирования финансовой культуры через духовно – нравственное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развитие»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«Форум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Педагоги России»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extLst>
                  <a:ext uri="{0D108BD9-81ED-4DB2-BD59-A6C34878D82A}"/>
                </a:extLst>
              </a:tr>
              <a:tr h="115735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«Федеральная образовательная программа дошкольного образования: требования, инструменты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особенности организации образовательного процесса»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«Форум Педагоги России»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07615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84794107"/>
              </p:ext>
            </p:extLst>
          </p:nvPr>
        </p:nvGraphicFramePr>
        <p:xfrm>
          <a:off x="1037968" y="700215"/>
          <a:ext cx="9053383" cy="562487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9837">
                  <a:extLst>
                    <a:ext uri="{9D8B030D-6E8A-4147-A177-3AD203B41FA5}"/>
                  </a:extLst>
                </a:gridCol>
                <a:gridCol w="1418351">
                  <a:extLst>
                    <a:ext uri="{9D8B030D-6E8A-4147-A177-3AD203B41FA5}"/>
                  </a:extLst>
                </a:gridCol>
                <a:gridCol w="2349325">
                  <a:extLst>
                    <a:ext uri="{9D8B030D-6E8A-4147-A177-3AD203B41FA5}"/>
                  </a:extLst>
                </a:gridCol>
                <a:gridCol w="2558613">
                  <a:extLst>
                    <a:ext uri="{9D8B030D-6E8A-4147-A177-3AD203B41FA5}"/>
                  </a:extLst>
                </a:gridCol>
                <a:gridCol w="845384">
                  <a:extLst>
                    <a:ext uri="{9D8B030D-6E8A-4147-A177-3AD203B41FA5}"/>
                  </a:extLst>
                </a:gridCol>
                <a:gridCol w="1491873">
                  <a:extLst>
                    <a:ext uri="{9D8B030D-6E8A-4147-A177-3AD203B41FA5}"/>
                  </a:extLst>
                </a:gridCol>
              </a:tblGrid>
              <a:tr h="85367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прохождения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курсов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 прохождения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часов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Полученный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документ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extLst>
                  <a:ext uri="{0D108BD9-81ED-4DB2-BD59-A6C34878D82A}"/>
                </a:extLst>
              </a:tr>
              <a:tr h="123488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«Правила и инструменты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ввода детской группы в занятия по финансовой грамотности»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форум «Педагоги России: инновации в образовании»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extLst>
                  <a:ext uri="{0D108BD9-81ED-4DB2-BD59-A6C34878D82A}"/>
                </a:extLst>
              </a:tr>
              <a:tr h="117380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«Тренинги и стратегические игры, направленные на формирование финансовой культуры»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форум «Педагоги России: инновации в образовании»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extLst>
                  <a:ext uri="{0D108BD9-81ED-4DB2-BD59-A6C34878D82A}"/>
                </a:extLst>
              </a:tr>
              <a:tr h="117380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«Методика разработки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занятий собственных по финансовой грамотности»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форум «Педагоги России: инновации в образовании»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extLst>
                  <a:ext uri="{0D108BD9-81ED-4DB2-BD59-A6C34878D82A}"/>
                </a:extLst>
              </a:tr>
              <a:tr h="117380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«Механизмы составления конкурсных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заявок на реализацию проектов по финансовой грамотности, требующих приобретения интерактивного оборудования»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форум «Педагоги России: инновации в образовании»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61151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14493666"/>
              </p:ext>
            </p:extLst>
          </p:nvPr>
        </p:nvGraphicFramePr>
        <p:xfrm>
          <a:off x="1054443" y="683741"/>
          <a:ext cx="9036908" cy="56264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9127">
                  <a:extLst>
                    <a:ext uri="{9D8B030D-6E8A-4147-A177-3AD203B41FA5}"/>
                  </a:extLst>
                </a:gridCol>
                <a:gridCol w="1415770">
                  <a:extLst>
                    <a:ext uri="{9D8B030D-6E8A-4147-A177-3AD203B41FA5}"/>
                  </a:extLst>
                </a:gridCol>
                <a:gridCol w="2345050">
                  <a:extLst>
                    <a:ext uri="{9D8B030D-6E8A-4147-A177-3AD203B41FA5}"/>
                  </a:extLst>
                </a:gridCol>
                <a:gridCol w="2553957">
                  <a:extLst>
                    <a:ext uri="{9D8B030D-6E8A-4147-A177-3AD203B41FA5}"/>
                  </a:extLst>
                </a:gridCol>
                <a:gridCol w="843846">
                  <a:extLst>
                    <a:ext uri="{9D8B030D-6E8A-4147-A177-3AD203B41FA5}"/>
                  </a:extLst>
                </a:gridCol>
                <a:gridCol w="1489158">
                  <a:extLst>
                    <a:ext uri="{9D8B030D-6E8A-4147-A177-3AD203B41FA5}"/>
                  </a:extLst>
                </a:gridCol>
              </a:tblGrid>
              <a:tr h="85618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прохождения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курсов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 прохождения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часов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Полученный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документ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extLst>
                  <a:ext uri="{0D108BD9-81ED-4DB2-BD59-A6C34878D82A}"/>
                </a:extLst>
              </a:tr>
              <a:tr h="123851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«Основы преподавания финансовой грамотности в образовательных организациях в соответствии с Федеральной образовательной программой»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форум «Педагоги России: инновации в образовании»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extLst>
                  <a:ext uri="{0D108BD9-81ED-4DB2-BD59-A6C34878D82A}"/>
                </a:extLst>
              </a:tr>
              <a:tr h="117725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05.02.2024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09.02.2024 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«Педагогическая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деятельность в контексте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профессиональноо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стандарта педагога, ФОП и ФГОС»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форум «Педагоги России: инновации в образовании»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extLst>
                  <a:ext uri="{0D108BD9-81ED-4DB2-BD59-A6C34878D82A}"/>
                </a:extLst>
              </a:tr>
              <a:tr h="117725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05.02.2024 – 09.02.2024 г.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«Аттестация на категорию «Наставник»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форум «Педагоги России: инновации в образовании»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extLst>
                  <a:ext uri="{0D108BD9-81ED-4DB2-BD59-A6C34878D82A}"/>
                </a:extLst>
              </a:tr>
              <a:tr h="117725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05.02.2024 – 09.02.2024 г.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«Аттестация на первую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высшую категорию»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форум «Педагоги России: инновации в образовании»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6445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3773" y="930876"/>
            <a:ext cx="6137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Monotype Corsiva" panose="03010101010201010101" pitchFamily="66" charset="0"/>
              </a:rPr>
              <a:t>Моё педагогическое кредо</a:t>
            </a:r>
            <a:endParaRPr lang="ru-RU" sz="4000" b="1" dirty="0"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9373" y="1779374"/>
            <a:ext cx="51562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Мое педагогическое кредо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Профессии «воспитатель» прекраснее нет,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И в этом признаюсь я честно: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Мне интересно работать с детьми!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5574" y="2116990"/>
            <a:ext cx="4544141" cy="27093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67979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55896111"/>
              </p:ext>
            </p:extLst>
          </p:nvPr>
        </p:nvGraphicFramePr>
        <p:xfrm>
          <a:off x="1054443" y="683741"/>
          <a:ext cx="9036908" cy="59767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9127">
                  <a:extLst>
                    <a:ext uri="{9D8B030D-6E8A-4147-A177-3AD203B41FA5}"/>
                  </a:extLst>
                </a:gridCol>
                <a:gridCol w="1415770">
                  <a:extLst>
                    <a:ext uri="{9D8B030D-6E8A-4147-A177-3AD203B41FA5}"/>
                  </a:extLst>
                </a:gridCol>
                <a:gridCol w="2345050">
                  <a:extLst>
                    <a:ext uri="{9D8B030D-6E8A-4147-A177-3AD203B41FA5}"/>
                  </a:extLst>
                </a:gridCol>
                <a:gridCol w="2553957">
                  <a:extLst>
                    <a:ext uri="{9D8B030D-6E8A-4147-A177-3AD203B41FA5}"/>
                  </a:extLst>
                </a:gridCol>
                <a:gridCol w="843846">
                  <a:extLst>
                    <a:ext uri="{9D8B030D-6E8A-4147-A177-3AD203B41FA5}"/>
                  </a:extLst>
                </a:gridCol>
                <a:gridCol w="1489158">
                  <a:extLst>
                    <a:ext uri="{9D8B030D-6E8A-4147-A177-3AD203B41FA5}"/>
                  </a:extLst>
                </a:gridCol>
              </a:tblGrid>
              <a:tr h="85618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прохождения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курсов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 прохождения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часов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Полученный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документ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extLst>
                  <a:ext uri="{0D108BD9-81ED-4DB2-BD59-A6C34878D82A}"/>
                </a:extLst>
              </a:tr>
              <a:tr h="60191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05.02.2024 – 09.02.2024 г.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«Документооборот Аттестационной комиссии»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форум «Педагоги России: инновации в образовании»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extLst>
                  <a:ext uri="{0D108BD9-81ED-4DB2-BD59-A6C34878D82A}"/>
                </a:extLst>
              </a:tr>
              <a:tr h="48083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05.02.2024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09.02.2024 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«Аттестация через ГОСУСЛУГИ»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форум «Педагоги России: инновации в образовании»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extLst>
                  <a:ext uri="{0D108BD9-81ED-4DB2-BD59-A6C34878D82A}"/>
                </a:extLst>
              </a:tr>
              <a:tr h="58217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05.02.2024 – 09.02.2024 г.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«Аттестация на категорию «Методист»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форум «Педагоги России: инновации в образовании»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extLst>
                  <a:ext uri="{0D108BD9-81ED-4DB2-BD59-A6C34878D82A}"/>
                </a:extLst>
              </a:tr>
              <a:tr h="117725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24-28июня 2024 год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24-28июня 2024 год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24-28июня 2024 год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Современный педагог: ценности традиции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новации</a:t>
                      </a:r>
                    </a:p>
                    <a:p>
                      <a:pPr algn="ctr"/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Правила и инструменты ввода детской группы в занятия по финансовой грамотности</a:t>
                      </a:r>
                    </a:p>
                    <a:p>
                      <a:pPr algn="ctr"/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Принципы формирования финансовой культуры через духовно – нравственное развитие</a:t>
                      </a:r>
                    </a:p>
                    <a:p>
                      <a:pPr algn="ctr"/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Тренинги и стратегические игры, направленные на формирование финансовой культуры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форум «Педагоги России: инновации в образовании»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форум «Педагоги России: инновации в образовании»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форум «Педагоги России: инновации в образовании»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форум «Педагоги России: инновации в образовании»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64934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55896111"/>
              </p:ext>
            </p:extLst>
          </p:nvPr>
        </p:nvGraphicFramePr>
        <p:xfrm>
          <a:off x="1433383" y="465226"/>
          <a:ext cx="9036908" cy="59767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9127">
                  <a:extLst>
                    <a:ext uri="{9D8B030D-6E8A-4147-A177-3AD203B41FA5}"/>
                  </a:extLst>
                </a:gridCol>
                <a:gridCol w="1415770">
                  <a:extLst>
                    <a:ext uri="{9D8B030D-6E8A-4147-A177-3AD203B41FA5}"/>
                  </a:extLst>
                </a:gridCol>
                <a:gridCol w="2345050">
                  <a:extLst>
                    <a:ext uri="{9D8B030D-6E8A-4147-A177-3AD203B41FA5}"/>
                  </a:extLst>
                </a:gridCol>
                <a:gridCol w="2553957">
                  <a:extLst>
                    <a:ext uri="{9D8B030D-6E8A-4147-A177-3AD203B41FA5}"/>
                  </a:extLst>
                </a:gridCol>
                <a:gridCol w="843846">
                  <a:extLst>
                    <a:ext uri="{9D8B030D-6E8A-4147-A177-3AD203B41FA5}"/>
                  </a:extLst>
                </a:gridCol>
                <a:gridCol w="1489158">
                  <a:extLst>
                    <a:ext uri="{9D8B030D-6E8A-4147-A177-3AD203B41FA5}"/>
                  </a:extLst>
                </a:gridCol>
              </a:tblGrid>
              <a:tr h="85618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прохождения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курсов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 прохождения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часов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Полученный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документ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extLst>
                  <a:ext uri="{0D108BD9-81ED-4DB2-BD59-A6C34878D82A}"/>
                </a:extLst>
              </a:tr>
              <a:tr h="60191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02-06.09.2024 г.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Психолого-педагогическая помощь детям в кризисной ситуации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форум «Педагоги России: инновации в образовании»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extLst>
                  <a:ext uri="{0D108BD9-81ED-4DB2-BD59-A6C34878D82A}"/>
                </a:extLst>
              </a:tr>
              <a:tr h="48083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02-06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.2024 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Травмы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повреждения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форум «Педагоги России: инновации в образовании»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extLst>
                  <a:ext uri="{0D108BD9-81ED-4DB2-BD59-A6C34878D82A}"/>
                </a:extLst>
              </a:tr>
              <a:tr h="58217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02-06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.2024 г.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Первая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помощь в экстренных ситуациях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форум «Педагоги России: инновации в образовании»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extLst>
                  <a:ext uri="{0D108BD9-81ED-4DB2-BD59-A6C34878D82A}"/>
                </a:extLst>
              </a:tr>
              <a:tr h="272649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02-06.09.2024 г.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02-06.09.2024 г.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16-20.09.2024г.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16-20.09.2024г.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Опасности окружающей среды</a:t>
                      </a:r>
                    </a:p>
                    <a:p>
                      <a:pPr algn="ctr"/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Юридические аспекты первой помощи в образовательных организациях</a:t>
                      </a:r>
                    </a:p>
                    <a:p>
                      <a:pPr algn="ctr"/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Технические и административные особенности школьного музея.</a:t>
                      </a:r>
                    </a:p>
                    <a:p>
                      <a:pPr algn="ctr"/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Тематические  мастер – классы в музеях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форум «Педагоги России: инновации в образовании»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форум «Педагоги России: инновации в образовании»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форум «Педагоги России: инновации в образовании»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форум «Педагоги России: инновации в образовании»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88077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55896111"/>
              </p:ext>
            </p:extLst>
          </p:nvPr>
        </p:nvGraphicFramePr>
        <p:xfrm>
          <a:off x="1433383" y="465226"/>
          <a:ext cx="9036908" cy="615964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9127">
                  <a:extLst>
                    <a:ext uri="{9D8B030D-6E8A-4147-A177-3AD203B41FA5}"/>
                  </a:extLst>
                </a:gridCol>
                <a:gridCol w="1415770">
                  <a:extLst>
                    <a:ext uri="{9D8B030D-6E8A-4147-A177-3AD203B41FA5}"/>
                  </a:extLst>
                </a:gridCol>
                <a:gridCol w="2345050">
                  <a:extLst>
                    <a:ext uri="{9D8B030D-6E8A-4147-A177-3AD203B41FA5}"/>
                  </a:extLst>
                </a:gridCol>
                <a:gridCol w="2553957">
                  <a:extLst>
                    <a:ext uri="{9D8B030D-6E8A-4147-A177-3AD203B41FA5}"/>
                  </a:extLst>
                </a:gridCol>
                <a:gridCol w="843846">
                  <a:extLst>
                    <a:ext uri="{9D8B030D-6E8A-4147-A177-3AD203B41FA5}"/>
                  </a:extLst>
                </a:gridCol>
                <a:gridCol w="1489158">
                  <a:extLst>
                    <a:ext uri="{9D8B030D-6E8A-4147-A177-3AD203B41FA5}"/>
                  </a:extLst>
                </a:gridCol>
              </a:tblGrid>
              <a:tr h="85618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прохождения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курсов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 прохождения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часов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Полученный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документ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extLst>
                  <a:ext uri="{0D108BD9-81ED-4DB2-BD59-A6C34878D82A}"/>
                </a:extLst>
              </a:tr>
              <a:tr h="60191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16-20.09.2024 г.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Интерактивные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экскурсии для детей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форум «Педагоги России: инновации в образовании»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extLst>
                  <a:ext uri="{0D108BD9-81ED-4DB2-BD59-A6C34878D82A}"/>
                </a:extLst>
              </a:tr>
              <a:tr h="48083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16-20.09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.2024 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Использование цифровых технологий в музейной педагогике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форум «Педагоги России: инновации в образовании»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extLst>
                  <a:ext uri="{0D108BD9-81ED-4DB2-BD59-A6C34878D82A}"/>
                </a:extLst>
              </a:tr>
              <a:tr h="58217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16-20.09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.2024 г.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Введение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музейную педагогику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форум «Педагоги России: инновации в образовании»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extLst>
                  <a:ext uri="{0D108BD9-81ED-4DB2-BD59-A6C34878D82A}"/>
                </a:extLst>
              </a:tr>
              <a:tr h="272649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23-27.09.2024 г.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23-27.09.2024 г.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27-23.09.2024г.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23-27.09.2024г.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Ответственность за соблюдение требований охраны труда: анализ судебной практики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Эргономика рабочего места педагога: как создать безопасные и комфортные условия труда.</a:t>
                      </a:r>
                    </a:p>
                    <a:p>
                      <a:pPr algn="ctr"/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Медицинские осмотры и психиатрическое освидетельствование: важность для педагога.</a:t>
                      </a:r>
                    </a:p>
                    <a:p>
                      <a:pPr algn="ctr"/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Обучение по охране труда: обязательные программы и роль в системе управления охраной труда(СУОТ)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форум «Педагоги России: инновации в образовании»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форум «Педагоги России: инновации в образовании»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форум «Педагоги России: инновации в образовании»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форум «Педагоги России: инновации в образовании»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60807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57" y="-66200"/>
            <a:ext cx="12193057" cy="6858594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55896111"/>
              </p:ext>
            </p:extLst>
          </p:nvPr>
        </p:nvGraphicFramePr>
        <p:xfrm>
          <a:off x="716693" y="222424"/>
          <a:ext cx="10511480" cy="64712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6898">
                  <a:extLst>
                    <a:ext uri="{9D8B030D-6E8A-4147-A177-3AD203B41FA5}"/>
                  </a:extLst>
                </a:gridCol>
                <a:gridCol w="1381769">
                  <a:extLst>
                    <a:ext uri="{9D8B030D-6E8A-4147-A177-3AD203B41FA5}"/>
                  </a:extLst>
                </a:gridCol>
                <a:gridCol w="2995029">
                  <a:extLst>
                    <a:ext uri="{9D8B030D-6E8A-4147-A177-3AD203B41FA5}"/>
                  </a:extLst>
                </a:gridCol>
                <a:gridCol w="2574241">
                  <a:extLst>
                    <a:ext uri="{9D8B030D-6E8A-4147-A177-3AD203B41FA5}"/>
                  </a:extLst>
                </a:gridCol>
                <a:gridCol w="718484">
                  <a:extLst>
                    <a:ext uri="{9D8B030D-6E8A-4147-A177-3AD203B41FA5}"/>
                  </a:extLst>
                </a:gridCol>
                <a:gridCol w="2425059">
                  <a:extLst>
                    <a:ext uri="{9D8B030D-6E8A-4147-A177-3AD203B41FA5}"/>
                  </a:extLst>
                </a:gridCol>
              </a:tblGrid>
              <a:tr h="6507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прохождения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курсов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 прохождения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часов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Полученный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документ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extLst>
                  <a:ext uri="{0D108BD9-81ED-4DB2-BD59-A6C34878D82A}"/>
                </a:extLst>
              </a:tr>
              <a:tr h="65701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23-27.09.2024 г.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Безопасное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использование оборудования в образовательных учреждениях: профилактические меры и инструкции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форум «Педагоги России: инновации в образовании»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extLst>
                  <a:ext uri="{0D108BD9-81ED-4DB2-BD59-A6C34878D82A}"/>
                </a:extLst>
              </a:tr>
              <a:tr h="49794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14-18.10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.2024 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безопасности и охраны здоровья детей.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форум «Педагоги России: инновации в образовании»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extLst>
                  <a:ext uri="{0D108BD9-81ED-4DB2-BD59-A6C34878D82A}"/>
                </a:extLst>
              </a:tr>
              <a:tr h="78215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21-25.10.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2024 г.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Театрализованная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деятельность как средство формирования личностной позиции и развития творческих способностей детей в условиях реализации ФГОС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форум «Педагоги России: инновации в образовании»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extLst>
                  <a:ext uri="{0D108BD9-81ED-4DB2-BD59-A6C34878D82A}"/>
                </a:extLst>
              </a:tr>
              <a:tr h="36605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28.10.-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01.11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.2024 г.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11-15.11.2024 г.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18-22.11.2024г.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25-29.11.2024г.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13-17.01.2025г.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Социальное проектирование: подготовка и реализация инновационного педагогического проекта в соответствии с требованиями ФГОС.</a:t>
                      </a:r>
                    </a:p>
                    <a:p>
                      <a:pPr algn="ctr"/>
                      <a:endParaRPr lang="ru-RU" sz="11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Использование российских </a:t>
                      </a:r>
                      <a:r>
                        <a:rPr lang="ru-RU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онлайн-инструментов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организации образовательного процесса и администрировании работы образовательной организации. </a:t>
                      </a:r>
                    </a:p>
                    <a:p>
                      <a:pPr algn="ctr"/>
                      <a:endParaRPr lang="ru-RU" sz="11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Методика и практика диагностической работы педагога: современные подходы и технологии.</a:t>
                      </a:r>
                    </a:p>
                    <a:p>
                      <a:pPr algn="ctr"/>
                      <a:endParaRPr lang="ru-RU" sz="11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Обучение и социализация детей с ментальными нарушениями: методы, стратегии и практические подходы.</a:t>
                      </a:r>
                    </a:p>
                    <a:p>
                      <a:pPr algn="ctr"/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Инклюзивное образование: практические подходы и законодательные нормы в рамках реализации ФАОП/, обновлённых ФГОС и </a:t>
                      </a:r>
                      <a:r>
                        <a:rPr lang="ru-RU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Концеции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психолого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педагогического сопровождения.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форум «Педагоги России: инновации в образовании»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форум «Педагоги России: инновации в образовании»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форум «Педагоги России: инновации в образовании»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форум «Педагоги России: инновации в образовании»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форум «Педагоги России: инновации в образовании»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</a:t>
                      </a:r>
                    </a:p>
                  </a:txBody>
                  <a:tcPr marL="91446" marR="91446" marT="45713" marB="45713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57" y="-66200"/>
            <a:ext cx="12193057" cy="68585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40692" y="700216"/>
            <a:ext cx="7493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Monotype Corsiva" panose="03010101010201010101" pitchFamily="66" charset="0"/>
              </a:rPr>
              <a:t>Участие в методических объединениях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14" y="1268626"/>
            <a:ext cx="1507189" cy="31715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501" y="1219200"/>
            <a:ext cx="1885279" cy="26937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958" y="1337362"/>
            <a:ext cx="1823368" cy="25541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539" y="2973860"/>
            <a:ext cx="1669312" cy="35916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480" y="3224822"/>
            <a:ext cx="1559010" cy="33407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586" y="3016379"/>
            <a:ext cx="1581349" cy="33679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5700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23" y="1374876"/>
            <a:ext cx="1851005" cy="27934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680" y="329512"/>
            <a:ext cx="2016277" cy="28997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65" y="1318054"/>
            <a:ext cx="2130789" cy="30603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204" y="2839175"/>
            <a:ext cx="1596809" cy="34504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763" y="3412319"/>
            <a:ext cx="2751438" cy="30008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4172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62898" y="510746"/>
            <a:ext cx="8682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Monotype Corsiva" panose="03010101010201010101" pitchFamily="66" charset="0"/>
              </a:rPr>
              <a:t>Участие воспитанников в конкурсах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6896752"/>
              </p:ext>
            </p:extLst>
          </p:nvPr>
        </p:nvGraphicFramePr>
        <p:xfrm>
          <a:off x="683742" y="1157077"/>
          <a:ext cx="9761836" cy="5394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5645">
                  <a:extLst>
                    <a:ext uri="{9D8B030D-6E8A-4147-A177-3AD203B41FA5}"/>
                  </a:extLst>
                </a:gridCol>
                <a:gridCol w="7274310">
                  <a:extLst>
                    <a:ext uri="{9D8B030D-6E8A-4147-A177-3AD203B41FA5}"/>
                  </a:extLst>
                </a:gridCol>
                <a:gridCol w="1881881">
                  <a:extLst>
                    <a:ext uri="{9D8B030D-6E8A-4147-A177-3AD203B41FA5}"/>
                  </a:extLst>
                </a:gridCol>
              </a:tblGrid>
              <a:tr h="22158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Название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мероприятия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/>
                </a:tc>
                <a:extLst>
                  <a:ext uri="{0D108BD9-81ED-4DB2-BD59-A6C34878D82A}"/>
                </a:extLst>
              </a:tr>
              <a:tr h="15564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 2021</a:t>
                      </a:r>
                    </a:p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anchor="ctr"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Всероссийский</a:t>
                      </a:r>
                      <a:r>
                        <a:rPr lang="ru-RU" sz="1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конкурс детского творчества «Наш самый главный праздник – День Победы»</a:t>
                      </a:r>
                    </a:p>
                    <a:p>
                      <a:r>
                        <a:rPr lang="ru-RU" sz="1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конкурс для детей по безопасности дорожного движения «Азбука пешеходов»</a:t>
                      </a:r>
                    </a:p>
                    <a:p>
                      <a:r>
                        <a:rPr lang="ru-RU" sz="1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Всероссийская патриотическая акция «Письмо Победы»</a:t>
                      </a:r>
                    </a:p>
                    <a:p>
                      <a:r>
                        <a:rPr lang="ru-RU" sz="1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Всероссийский конкурс для детей «Интеллект» , номинация «Художественное творчество»</a:t>
                      </a:r>
                    </a:p>
                    <a:p>
                      <a:r>
                        <a:rPr lang="ru-RU" sz="1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творческий конкурс «Ракета -2021 к взлёту готова!», посвящённого 60 –</a:t>
                      </a:r>
                      <a:r>
                        <a:rPr lang="ru-RU" sz="1000" b="1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летию</a:t>
                      </a:r>
                      <a:r>
                        <a:rPr lang="ru-RU" sz="1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полёта Ю.А.Гагарина в космос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Всероссийский творческий конкурс «Великая война – Великая Победа», посвящённого Дню Победы.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Всероссийский конкурс декоративно – прикладного творчества «Рождественская поделка»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конкурс декоративно – прикладного  творчества «Весенняя мастерская»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Всероссийский конкурс для детей и молодёжи «Декоративно – прикладного искусства «Поможем птицам зимой»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Всероссийский конкурс поделок из природного материала «Дары природы – 2021»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 Всероссийский конкурс для детей и молодёжи «Твори, открывай, действуй!»</a:t>
                      </a:r>
                      <a:endParaRPr lang="ru-RU" sz="1000" b="1" i="1" u="none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Лауреат 1 степени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Лауреат 2 степени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Лауреат 2 степени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Лауреат 2 степени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Лауреат 1 степени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Лауреат 2 степени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Лауреат 1 степени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Лауреат 2 степени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1 место, 2 место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Лауреат 2 степени, 3 степени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 место</a:t>
                      </a:r>
                    </a:p>
                    <a:p>
                      <a:endParaRPr lang="ru-RU" sz="100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/>
                </a:tc>
                <a:extLst>
                  <a:ext uri="{0D108BD9-81ED-4DB2-BD59-A6C34878D82A}"/>
                </a:extLst>
              </a:tr>
              <a:tr h="6206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</a:t>
                      </a:r>
                    </a:p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творческий конкурс «Ракета – 2022 к взлёту готова! Посвящённому Дню авиации и космонавтики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Всероссийский конкурс для детей и молодёжи «Творчество и интеллект»</a:t>
                      </a:r>
                    </a:p>
                    <a:p>
                      <a:r>
                        <a:rPr lang="ru-RU" sz="1000" b="1" i="1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творческий конкурс «Осень золотая – чудная пора!»</a:t>
                      </a:r>
                    </a:p>
                    <a:p>
                      <a:r>
                        <a:rPr lang="ru-RU" sz="1000" b="1" i="1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Всероссийский конкурс </a:t>
                      </a:r>
                      <a:r>
                        <a:rPr lang="ru-RU" sz="1000" b="1" i="1" u="non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детско</a:t>
                      </a:r>
                      <a:r>
                        <a:rPr lang="ru-RU" sz="1000" b="1" i="1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юношеского </a:t>
                      </a:r>
                      <a:r>
                        <a:rPr lang="ru-RU" sz="1000" b="1" i="1" u="non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творчсетва</a:t>
                      </a:r>
                      <a:r>
                        <a:rPr lang="ru-RU" sz="1000" b="1" i="1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«Пасхальный перезвон»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Всероссийский конкурс  для детей «Интеллект» 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Всероссийская блиц –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олимпиаа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«День космонавтики»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000" i="1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0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Лауреат 3 степени, три 1  степени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Лауреат 2 степени</a:t>
                      </a:r>
                    </a:p>
                    <a:p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Два лауреата 1 степени</a:t>
                      </a:r>
                    </a:p>
                    <a:p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Благодарственная грамота</a:t>
                      </a:r>
                    </a:p>
                    <a:p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Лауреат 1 степени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1 место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/>
                </a:tc>
                <a:extLst>
                  <a:ext uri="{0D108BD9-81ED-4DB2-BD59-A6C34878D82A}"/>
                </a:extLst>
              </a:tr>
              <a:tr h="775938">
                <a:tc>
                  <a:txBody>
                    <a:bodyPr/>
                    <a:lstStyle/>
                    <a:p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2023</a:t>
                      </a:r>
                      <a:endParaRPr lang="ru-RU" sz="100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Региональный конкурс проектно – исследовательских и творческих работ «</a:t>
                      </a:r>
                      <a:r>
                        <a:rPr lang="ru-RU" sz="1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Лингвиада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Всероссийский конкурс для детей и молодёжи «Творчество и интеллект»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Всероссийский конкурс для детей и молодёжи «Творчество и интеллект»</a:t>
                      </a:r>
                    </a:p>
                    <a:p>
                      <a:endParaRPr lang="ru-RU" sz="10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0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Всероссийский конкурс  для детей «Интеллект» </a:t>
                      </a:r>
                    </a:p>
                    <a:p>
                      <a:endParaRPr lang="ru-RU" sz="10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Городской фестиваль</a:t>
                      </a:r>
                      <a:r>
                        <a:rPr lang="ru-RU" sz="1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детского творчества «Артёмовские звёздочки-2023»  в номинации художественно – прикладное творчество «Подарю любимому городу»</a:t>
                      </a:r>
                      <a:endParaRPr lang="ru-RU" sz="10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1 место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 2 место (2 ребёнка)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 1 место (2 ребёнка)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 3 место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Лауреат 1 степени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Грамота 2 место</a:t>
                      </a:r>
                      <a:endParaRPr lang="ru-RU" sz="100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82477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23380069"/>
              </p:ext>
            </p:extLst>
          </p:nvPr>
        </p:nvGraphicFramePr>
        <p:xfrm>
          <a:off x="1346458" y="450636"/>
          <a:ext cx="8893175" cy="568580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51751">
                  <a:extLst>
                    <a:ext uri="{9D8B030D-6E8A-4147-A177-3AD203B41FA5}"/>
                  </a:extLst>
                </a:gridCol>
                <a:gridCol w="6627004">
                  <a:extLst>
                    <a:ext uri="{9D8B030D-6E8A-4147-A177-3AD203B41FA5}"/>
                  </a:extLst>
                </a:gridCol>
                <a:gridCol w="1714420">
                  <a:extLst>
                    <a:ext uri="{9D8B030D-6E8A-4147-A177-3AD203B41FA5}"/>
                  </a:extLst>
                </a:gridCol>
              </a:tblGrid>
              <a:tr h="29207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Название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мероприятия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/>
                </a:tc>
                <a:extLst>
                  <a:ext uri="{0D108BD9-81ED-4DB2-BD59-A6C34878D82A}"/>
                </a:extLst>
              </a:tr>
              <a:tr h="85351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конкурс </a:t>
                      </a:r>
                      <a:r>
                        <a:rPr lang="ru-RU" sz="1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детско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юношеского творчества «Мой папа моя гордость!»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в творческом конкурсе «ДАРЫ ОСЕНИ»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детский конкурс чтецов: «Путешествие в сказку», приуроченный к 225-летию со дня рождения А.С.Пушкина.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Всероссийский конкурс,</a:t>
                      </a:r>
                      <a:r>
                        <a:rPr lang="ru-RU" sz="1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посвящённый годовщине Победы в Великой Отечественной войне «Та война отгремела много вёсен назад…»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детский конкурс поделок и рисунков «Путешествие в сказку», приуроченный к 225-летию со дня рождения А.С.Пушкина</a:t>
                      </a:r>
                      <a:endParaRPr lang="ru-RU" sz="10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Лауреат 1 степени (4 </a:t>
                      </a:r>
                      <a:r>
                        <a:rPr lang="ru-RU" sz="10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реб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.)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Грамота  (11 детей)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1 место (2 ребёнка)</a:t>
                      </a:r>
                    </a:p>
                    <a:p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1 место  (</a:t>
                      </a:r>
                      <a:r>
                        <a:rPr lang="ru-RU" sz="1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Стар.гр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</a:p>
                    <a:p>
                      <a:endParaRPr lang="ru-RU" sz="1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1 место (1 ребёнок)</a:t>
                      </a:r>
                    </a:p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/>
                </a:tc>
                <a:extLst>
                  <a:ext uri="{0D108BD9-81ED-4DB2-BD59-A6C34878D82A}"/>
                </a:extLst>
              </a:tr>
              <a:tr h="122935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Диплом за участие</a:t>
                      </a:r>
                      <a:r>
                        <a:rPr lang="ru-RU" sz="1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конкурсе детского сада  художественно – прикладного творчества «Новогодняя поделка»</a:t>
                      </a:r>
                    </a:p>
                    <a:p>
                      <a:r>
                        <a:rPr lang="ru-RU" sz="1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Всероссийский конкурс для детей «Диплом педагога» , номинация художественное творчество </a:t>
                      </a:r>
                      <a:endParaRPr lang="ru-RU" sz="10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(4 ребёнка)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1 степени ( 5детей)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/>
                </a:tc>
                <a:extLst>
                  <a:ext uri="{0D108BD9-81ED-4DB2-BD59-A6C34878D82A}"/>
                </a:extLst>
              </a:tr>
              <a:tr h="1920427"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/>
                </a:tc>
                <a:extLst>
                  <a:ext uri="{0D108BD9-81ED-4DB2-BD59-A6C34878D82A}"/>
                </a:extLst>
              </a:tr>
              <a:tr h="933311"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endParaRPr lang="ru-RU" sz="1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530491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52584" y="897924"/>
            <a:ext cx="6804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Monotype Corsiva" panose="03010101010201010101" pitchFamily="66" charset="0"/>
              </a:rPr>
              <a:t>Участие  педагога в  конкурсах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02755173"/>
              </p:ext>
            </p:extLst>
          </p:nvPr>
        </p:nvGraphicFramePr>
        <p:xfrm>
          <a:off x="1622852" y="1570986"/>
          <a:ext cx="8460262" cy="45414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55046">
                  <a:extLst>
                    <a:ext uri="{9D8B030D-6E8A-4147-A177-3AD203B41FA5}"/>
                  </a:extLst>
                </a:gridCol>
                <a:gridCol w="6666587">
                  <a:extLst>
                    <a:ext uri="{9D8B030D-6E8A-4147-A177-3AD203B41FA5}"/>
                  </a:extLst>
                </a:gridCol>
                <a:gridCol w="1238629">
                  <a:extLst>
                    <a:ext uri="{9D8B030D-6E8A-4147-A177-3AD203B41FA5}"/>
                  </a:extLst>
                </a:gridCol>
              </a:tblGrid>
              <a:tr h="18992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Название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мероприятия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5" marB="45715"/>
                </a:tc>
                <a:extLst>
                  <a:ext uri="{0D108BD9-81ED-4DB2-BD59-A6C34878D82A}"/>
                </a:extLst>
              </a:tr>
              <a:tr h="11275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  <a:p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r>
                        <a:rPr lang="ru-RU" sz="10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Всероссийский финальный форум «Воспитаем здорового</a:t>
                      </a:r>
                      <a:r>
                        <a:rPr lang="ru-RU" sz="100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ребёнка»</a:t>
                      </a:r>
                      <a:endParaRPr lang="ru-RU" sz="100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Всероссийский педагогический конкурс «Педагогика 21 века: опыт, достижения, методика»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Всероссийская викторина для педагогов «Игровые технологии в дошкольном образовании»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институт развития образования «Перспективы»  </a:t>
                      </a:r>
                      <a:r>
                        <a:rPr lang="ru-RU" sz="1000" i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потеме</a:t>
                      </a:r>
                      <a:r>
                        <a:rPr lang="ru-RU" sz="100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: «Теория и практика педагогики общей,</a:t>
                      </a:r>
                      <a:r>
                        <a:rPr lang="ru-RU" sz="1000" i="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профессионального и дополнительного образования»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Всероссийская олимпиада «Хочу всё знать!»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Всероссийская </a:t>
                      </a:r>
                      <a:r>
                        <a:rPr lang="ru-RU" sz="1000" i="0" u="none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онлайн</a:t>
                      </a:r>
                      <a:r>
                        <a:rPr lang="ru-RU" sz="1000" i="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олимпиада для педагогов «Воспитатель – профессионал»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0" u="none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Вебинар</a:t>
                      </a:r>
                      <a:r>
                        <a:rPr lang="ru-RU" sz="1000" i="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«Педагоги ПРО. Развитие творческих способностей детей в системе общего и дополнительного образования»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Научно – практическая конференция в </a:t>
                      </a:r>
                      <a:r>
                        <a:rPr lang="ru-RU" sz="1000" i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онлайн</a:t>
                      </a:r>
                      <a:r>
                        <a:rPr lang="ru-RU" sz="100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 – режиме «Современная теория и практика сопровождения детей различных категорий в свете наследия </a:t>
                      </a:r>
                      <a:r>
                        <a:rPr lang="ru-RU" sz="1000" i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Л.С.Выготского</a:t>
                      </a:r>
                      <a:r>
                        <a:rPr lang="ru-RU" sz="100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Вебинар</a:t>
                      </a:r>
                      <a:r>
                        <a:rPr lang="ru-RU" sz="1000" i="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тему: «Дистанционная работа с ребёнком  с нарушением речевого развития. Опыт, выводы, советы экспертов, разбор ошибок и пути выхода»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форум «Воспитатели России»: «Воспитаем здорового ребёнка. Цифровая эпоха».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форум «Воспитатели России»: «Воспитаем здорового ребёнка. Регионы».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Свидетельство о окончании курса </a:t>
                      </a:r>
                      <a:r>
                        <a:rPr lang="ru-RU" sz="1000" i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вебинаров</a:t>
                      </a:r>
                      <a:r>
                        <a:rPr lang="ru-RU" sz="100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 «Воспитатели России»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конкурс «</a:t>
                      </a:r>
                      <a:r>
                        <a:rPr lang="ru-RU" sz="1000" i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Доутесса</a:t>
                      </a:r>
                      <a:r>
                        <a:rPr lang="ru-RU" sz="100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»,</a:t>
                      </a:r>
                      <a:r>
                        <a:rPr lang="ru-RU" sz="1000" i="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блиц – олимпиада»Речевое развитие в соответствии с ФГОС ДО»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0" u="none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Онлайн</a:t>
                      </a:r>
                      <a:r>
                        <a:rPr lang="ru-RU" sz="1000" i="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зачёт по педагогической грамотности  для педагогов дошкольного образования</a:t>
                      </a:r>
                      <a:endParaRPr lang="ru-RU" sz="1000" i="0" u="non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00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 2 место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Свидетельство 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</a:p>
                    <a:p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2 место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1 степени</a:t>
                      </a:r>
                    </a:p>
                    <a:p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</a:p>
                    <a:p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</a:p>
                    <a:p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Сертификат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 место</a:t>
                      </a:r>
                    </a:p>
                    <a:p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5" marB="45715"/>
                </a:tc>
                <a:extLst>
                  <a:ext uri="{0D108BD9-81ED-4DB2-BD59-A6C34878D82A}"/>
                </a:extLst>
              </a:tr>
              <a:tr h="12663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Всероссийская </a:t>
                      </a:r>
                      <a:r>
                        <a:rPr lang="ru-RU" sz="1000" i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онлайн</a:t>
                      </a:r>
                      <a:r>
                        <a:rPr lang="ru-RU" sz="10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олимпиада для педагогов «Методическая грамотность педагога, в рамках ФГОС»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Всероссийская </a:t>
                      </a:r>
                      <a:r>
                        <a:rPr lang="ru-RU" sz="1000" i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онлайн</a:t>
                      </a:r>
                      <a:r>
                        <a:rPr lang="ru-RU" sz="10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олимпиада для педагогов «Экология и мы»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Всероссийская </a:t>
                      </a:r>
                      <a:r>
                        <a:rPr lang="ru-RU" sz="1000" i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онлайн</a:t>
                      </a:r>
                      <a:r>
                        <a:rPr lang="ru-RU" sz="10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олимпиада для педагогов «Разработка основной общеобразовательной программы ДО в соответствии ФГОС»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Всероссийская </a:t>
                      </a:r>
                      <a:r>
                        <a:rPr lang="ru-RU" sz="1000" i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онлайн</a:t>
                      </a:r>
                      <a:r>
                        <a:rPr lang="ru-RU" sz="10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олимпиада для педагогов «</a:t>
                      </a:r>
                      <a:r>
                        <a:rPr lang="ru-RU" sz="1000" i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Здоровьесберегающие</a:t>
                      </a:r>
                      <a:r>
                        <a:rPr lang="ru-RU" sz="10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задачи дополнительного образования»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форум «Воспитатели России»: «Дошкольное воспитание: новые ориентиры для педагогов и родителей»</a:t>
                      </a:r>
                    </a:p>
                    <a:p>
                      <a:endParaRPr lang="ru-RU" sz="1000" i="0" u="non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1 степени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1 степени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1 степени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1 степени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</a:p>
                    <a:p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5" marB="45715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241713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98340415"/>
              </p:ext>
            </p:extLst>
          </p:nvPr>
        </p:nvGraphicFramePr>
        <p:xfrm>
          <a:off x="1383957" y="1100933"/>
          <a:ext cx="9176952" cy="50275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69358">
                  <a:extLst>
                    <a:ext uri="{9D8B030D-6E8A-4147-A177-3AD203B41FA5}"/>
                  </a:extLst>
                </a:gridCol>
                <a:gridCol w="6838468">
                  <a:extLst>
                    <a:ext uri="{9D8B030D-6E8A-4147-A177-3AD203B41FA5}"/>
                  </a:extLst>
                </a:gridCol>
                <a:gridCol w="1769126">
                  <a:extLst>
                    <a:ext uri="{9D8B030D-6E8A-4147-A177-3AD203B41FA5}"/>
                  </a:extLst>
                </a:gridCol>
              </a:tblGrid>
              <a:tr h="31041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4" marB="45714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Название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мероприятия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4" marB="45714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4" marB="45714"/>
                </a:tc>
                <a:extLst>
                  <a:ext uri="{0D108BD9-81ED-4DB2-BD59-A6C34878D82A}"/>
                </a:extLst>
              </a:tr>
              <a:tr h="10435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4" marB="45714"/>
                </a:tc>
                <a:tc>
                  <a:txBody>
                    <a:bodyPr/>
                    <a:lstStyle/>
                    <a:p>
                      <a:r>
                        <a:rPr lang="ru-RU" sz="1000" b="1" i="1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Региональный конкурс проектно – исследовательских</a:t>
                      </a:r>
                      <a:r>
                        <a:rPr lang="ru-RU" sz="1000" b="1" i="1" u="non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творческих работ  за подготовку победителя в секции «Заочный конкурс творческих работ» направления «Культура: за сотрудничество, мир и развитие человечества» </a:t>
                      </a:r>
                    </a:p>
                    <a:p>
                      <a:r>
                        <a:rPr lang="ru-RU" sz="1000" b="1" i="1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Всероссийская </a:t>
                      </a:r>
                      <a:r>
                        <a:rPr lang="ru-RU" sz="1000" b="1" i="1" u="non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lang="ru-RU" sz="1000" b="1" i="1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для педагогов «Методическая грамотность педагога в рамках ФГОС»</a:t>
                      </a:r>
                    </a:p>
                    <a:p>
                      <a:r>
                        <a:rPr lang="ru-RU" sz="1000" b="1" i="1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Всероссийская олимпиада»Образовательный марафон» в номинации:</a:t>
                      </a:r>
                      <a:r>
                        <a:rPr lang="ru-RU" sz="1000" b="1" i="1" u="non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Единство образовательного пространства  Российской Федерации ФГОС дошкольного образования»</a:t>
                      </a:r>
                    </a:p>
                    <a:p>
                      <a:r>
                        <a:rPr lang="ru-RU" sz="1000" b="1" i="1" u="non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Всероссийская блиц олимпиад: «Самообразование педагога – необходимый ресурс педагогического мастерства»</a:t>
                      </a:r>
                      <a:endParaRPr lang="ru-RU" sz="1000" b="1" i="1" u="none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i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4" marB="45714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</a:p>
                    <a:p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1 степени</a:t>
                      </a:r>
                    </a:p>
                    <a:p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1 место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4" marB="45714"/>
                </a:tc>
                <a:extLst>
                  <a:ext uri="{0D108BD9-81ED-4DB2-BD59-A6C34878D82A}"/>
                </a:extLst>
              </a:tr>
              <a:tr h="12686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Форум «Педагоги России: инновации в образовании» участник курса «Аттестация через ГОСУСЛУГИ»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Форум «Педагоги России: инновации в образовании» участник курса «Документооборот аттестационной комиссии»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Форум «Педагоги России: инновации в образовании» участник курса  «Аттестация на первую и высшую категорию»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Форум «Педагоги России: инновации в образовании» участник курса «Аттестация на категорию «Наставник»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Форум «Педагоги России: инновации в образовании» участник курса «Аттестация на категорию «Методист»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Форум «Педагоги России: инновации в образовании» участник курса «Педагогическая деятельность в контексте профессионального стандарта педагога, ФОП и ФГОС»</a:t>
                      </a:r>
                    </a:p>
                    <a:p>
                      <a:r>
                        <a:rPr lang="ru-RU" sz="1000" b="1" i="1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Всероссийский</a:t>
                      </a:r>
                      <a:r>
                        <a:rPr lang="ru-RU" sz="1000" b="1" i="1" u="non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образовательный портал «Мир знаний» приняла участие во всероссийском тестировании для педагогов «Исследование проблем семьи и семейное консультирование»</a:t>
                      </a:r>
                    </a:p>
                    <a:p>
                      <a:r>
                        <a:rPr lang="ru-RU" sz="1000" b="1" i="1" u="non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Образовательный портал для взрослых и детей «Дом знаний» приняла участие во Всероссийской интернет – олимпиаде «Требования к результатам, структуре и условиям освоения ООП в </a:t>
                      </a:r>
                      <a:r>
                        <a:rPr lang="ru-RU" sz="1000" b="1" i="1" u="non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констексте</a:t>
                      </a:r>
                      <a:r>
                        <a:rPr lang="ru-RU" sz="1000" b="1" i="1" u="non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реализации ФГОС»</a:t>
                      </a:r>
                    </a:p>
                    <a:p>
                      <a:r>
                        <a:rPr lang="ru-RU" sz="1000" b="1" i="1" u="non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Образовательный портал для взрослых и детей «Дом знаний» приняла участие во Всероссийской интернет – олимпиаде «Дошкольное образование по ФГОС»</a:t>
                      </a:r>
                      <a:endParaRPr lang="ru-RU" sz="1000" b="1" i="1" u="none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4" marB="45714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</a:p>
                    <a:p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</a:p>
                    <a:p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</a:p>
                    <a:p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</a:p>
                    <a:p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</a:t>
                      </a:r>
                    </a:p>
                    <a:p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 степени</a:t>
                      </a:r>
                    </a:p>
                    <a:p>
                      <a:endParaRPr lang="ru-RU" sz="1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1 место</a:t>
                      </a:r>
                    </a:p>
                    <a:p>
                      <a:endParaRPr lang="ru-RU" sz="1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1 место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4" marB="45714"/>
                </a:tc>
                <a:extLst>
                  <a:ext uri="{0D108BD9-81ED-4DB2-BD59-A6C34878D82A}"/>
                </a:extLst>
              </a:tr>
              <a:tr h="72430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Приняла участие во Всероссийской блиц – олимпиаде «Педагогический кубок»  на тему: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«Совокупность обязательных требований к дошкольному образованию по ФГОС»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Приняла участие во Всероссийской олимпиаде «Требования ФГОС к дошкольному образованию»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4" marB="45714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2 место</a:t>
                      </a:r>
                    </a:p>
                    <a:p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2 место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4" marB="45714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9250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615" y="0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84477" y="956345"/>
            <a:ext cx="55367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Мои принципы работы: 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25086" y="1997838"/>
            <a:ext cx="66189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latin typeface="Monotype Corsiva" panose="03010101010201010101" pitchFamily="66" charset="0"/>
              </a:rPr>
              <a:t>Уважение и принятие каждого воспитанника детского сада как личность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latin typeface="Monotype Corsiva" panose="03010101010201010101" pitchFamily="66" charset="0"/>
              </a:rPr>
              <a:t>Реализация индивидуальных особенностей, интересов, запросов ребенка и его семьи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latin typeface="Monotype Corsiva" panose="03010101010201010101" pitchFamily="66" charset="0"/>
              </a:rPr>
              <a:t>Профессионализм, инициатива, творчество педагогов, работа в команде - основа достижения поставленной цели и успеха.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latin typeface="Monotype Corsiva" panose="03010101010201010101" pitchFamily="66" charset="0"/>
              </a:rPr>
              <a:t>Привлечение родителей, как союзников педагогов, к активному участию </a:t>
            </a:r>
            <a:r>
              <a:rPr lang="ru-RU" sz="2000" b="1" dirty="0">
                <a:latin typeface="Monotype Corsiva" panose="03010101010201010101" pitchFamily="66" charset="0"/>
              </a:rPr>
              <a:t> </a:t>
            </a:r>
            <a:r>
              <a:rPr lang="ru-RU" sz="2000" b="1" dirty="0" smtClean="0">
                <a:latin typeface="Monotype Corsiva" panose="03010101010201010101" pitchFamily="66" charset="0"/>
              </a:rPr>
              <a:t>в </a:t>
            </a:r>
            <a:r>
              <a:rPr lang="ru-RU" sz="2000" b="1" dirty="0" err="1" smtClean="0">
                <a:latin typeface="Monotype Corsiva" panose="03010101010201010101" pitchFamily="66" charset="0"/>
              </a:rPr>
              <a:t>воспитательно</a:t>
            </a:r>
            <a:r>
              <a:rPr lang="ru-RU" sz="2000" b="1" dirty="0" smtClean="0">
                <a:latin typeface="Monotype Corsiva" panose="03010101010201010101" pitchFamily="66" charset="0"/>
              </a:rPr>
              <a:t>-образовательном процессе .</a:t>
            </a:r>
            <a:endParaRPr lang="ru-RU" sz="2000" b="1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351" y="4552383"/>
            <a:ext cx="3412128" cy="14279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0444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12757" y="955589"/>
            <a:ext cx="53875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Monotype Corsiva" panose="03010101010201010101" pitchFamily="66" charset="0"/>
              </a:rPr>
              <a:t>Публикации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16386106"/>
              </p:ext>
            </p:extLst>
          </p:nvPr>
        </p:nvGraphicFramePr>
        <p:xfrm>
          <a:off x="1771134" y="1786585"/>
          <a:ext cx="8410834" cy="269230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1826">
                  <a:extLst>
                    <a:ext uri="{9D8B030D-6E8A-4147-A177-3AD203B41FA5}"/>
                  </a:extLst>
                </a:gridCol>
                <a:gridCol w="6267573">
                  <a:extLst>
                    <a:ext uri="{9D8B030D-6E8A-4147-A177-3AD203B41FA5}"/>
                  </a:extLst>
                </a:gridCol>
                <a:gridCol w="1621435">
                  <a:extLst>
                    <a:ext uri="{9D8B030D-6E8A-4147-A177-3AD203B41FA5}"/>
                  </a:extLst>
                </a:gridCol>
              </a:tblGrid>
              <a:tr h="35693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Название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мероприятия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5" marB="45715"/>
                </a:tc>
                <a:extLst>
                  <a:ext uri="{0D108BD9-81ED-4DB2-BD59-A6C34878D82A}"/>
                </a:extLst>
              </a:tr>
              <a:tr h="47611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  <a:p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Публикация</a:t>
                      </a:r>
                      <a:r>
                        <a:rPr lang="ru-RU" sz="1000" i="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 образовательного СМИ, название материала: «Ёлочка из ладошек»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i="0" u="non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Свидетельство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5" marB="45715"/>
                </a:tc>
                <a:extLst>
                  <a:ext uri="{0D108BD9-81ED-4DB2-BD59-A6C34878D82A}"/>
                </a:extLst>
              </a:tr>
              <a:tr h="74140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r>
                        <a:rPr lang="ru-RU" sz="1000" b="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Сайт Всероссийский центр образования и развития «Миллениум», опубликована работа «Наше солнечное лето»</a:t>
                      </a:r>
                    </a:p>
                    <a:p>
                      <a:r>
                        <a:rPr lang="ru-RU" sz="1000" b="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 во Всероссийской  конференции  «Использование ИКТ – технологии в образовательном процессе в условиях введения ФГОС»</a:t>
                      </a:r>
                    </a:p>
                    <a:p>
                      <a:endParaRPr lang="ru-RU" sz="1000" b="0" i="0" u="non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000" b="0" i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Свидетельство о публикации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Сертификат</a:t>
                      </a:r>
                    </a:p>
                    <a:p>
                      <a:endParaRPr lang="ru-RU" sz="1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15" marB="45715"/>
                </a:tc>
                <a:extLst>
                  <a:ext uri="{0D108BD9-81ED-4DB2-BD59-A6C34878D82A}"/>
                </a:extLst>
              </a:tr>
              <a:tr h="63977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Образовательный портал для взрослых и детей «Дом знаний» опубликовала во всероссийском сетевом издании «Дом знаний» статью, консультацию для родителей «Всё начинается с семьи»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Разовательный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портал для взрослых и детей «Дом знаний» опубликовала во всероссийском сетевом издании «Дом знаний» статью «Детям о Великой Отечественной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войне»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Свидетельство о публикации</a:t>
                      </a:r>
                    </a:p>
                    <a:p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Свидетельство о публикации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5" marB="45715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521844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528" cy="68582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9503" y="634314"/>
            <a:ext cx="72492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Monotype Corsiva" panose="03010101010201010101" pitchFamily="66" charset="0"/>
              </a:rPr>
              <a:t>Наши праздники и будни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914" y="1395517"/>
            <a:ext cx="3575223" cy="2681417"/>
          </a:xfrm>
          <a:prstGeom prst="rect">
            <a:avLst/>
          </a:prstGeom>
        </p:spPr>
      </p:pic>
      <p:pic>
        <p:nvPicPr>
          <p:cNvPr id="12294" name="Picture 6" descr="C:\Users\Лёня\Desktop\ПОДГОТ,ГР,\ФОТО\17264858537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415" y="4050698"/>
            <a:ext cx="2666657" cy="2666657"/>
          </a:xfrm>
          <a:prstGeom prst="rect">
            <a:avLst/>
          </a:prstGeom>
          <a:noFill/>
        </p:spPr>
      </p:pic>
      <p:pic>
        <p:nvPicPr>
          <p:cNvPr id="12296" name="Picture 8" descr="C:\Users\Лёня\Desktop\СРЕД.Гр\ФОТО СТАРШАЯ ГРУППА\17200051632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5074" y="4135394"/>
            <a:ext cx="2504732" cy="2504732"/>
          </a:xfrm>
          <a:prstGeom prst="rect">
            <a:avLst/>
          </a:prstGeom>
          <a:noFill/>
        </p:spPr>
      </p:pic>
      <p:pic>
        <p:nvPicPr>
          <p:cNvPr id="12297" name="Picture 9" descr="C:\Users\Лёня\Desktop\ПОДГОТ,ГР,\ФОТО\17279194281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13854" y="4143633"/>
            <a:ext cx="2479589" cy="2479589"/>
          </a:xfrm>
          <a:prstGeom prst="rect">
            <a:avLst/>
          </a:prstGeom>
          <a:noFill/>
        </p:spPr>
      </p:pic>
      <p:pic>
        <p:nvPicPr>
          <p:cNvPr id="12298" name="Picture 10" descr="C:\Users\Лёня\Desktop\ПОДГОТ,ГР,\ФОТО\173461520327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23871" y="4120978"/>
            <a:ext cx="2454876" cy="2454876"/>
          </a:xfrm>
          <a:prstGeom prst="rect">
            <a:avLst/>
          </a:prstGeom>
          <a:noFill/>
        </p:spPr>
      </p:pic>
      <p:pic>
        <p:nvPicPr>
          <p:cNvPr id="12299" name="Picture 11" descr="C:\Users\Лёня\Desktop\ПОДГОТ,ГР,\ФОТО\172648620018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20346" y="1402492"/>
            <a:ext cx="2551670" cy="2551670"/>
          </a:xfrm>
          <a:prstGeom prst="rect">
            <a:avLst/>
          </a:prstGeom>
          <a:noFill/>
        </p:spPr>
      </p:pic>
      <p:pic>
        <p:nvPicPr>
          <p:cNvPr id="12300" name="Picture 12" descr="C:\Users\Лёня\Desktop\ПОДГОТ,ГР,\ФОТО\172648599537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62319" y="1320111"/>
            <a:ext cx="2667001" cy="2667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01164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76" y="370701"/>
            <a:ext cx="3923271" cy="29424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56885" y="530358"/>
            <a:ext cx="2613358" cy="26133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6119" y="444843"/>
            <a:ext cx="2784388" cy="27843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2085" y="3684152"/>
            <a:ext cx="2599038" cy="25990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65888" y="3684152"/>
            <a:ext cx="2467096" cy="24670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46474" y="3459157"/>
            <a:ext cx="2824033" cy="28240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24212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20778" y="848497"/>
            <a:ext cx="73234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Monotype Corsiva" panose="03010101010201010101" pitchFamily="66" charset="0"/>
              </a:rPr>
              <a:t>Наши  мероприятия</a:t>
            </a:r>
          </a:p>
        </p:txBody>
      </p:sp>
      <p:pic>
        <p:nvPicPr>
          <p:cNvPr id="9217" name="Picture 1" descr="C:\Users\Лёня\Desktop\ПОДГОТ,ГР,\ФОТО\IMG-20241224-WA00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8983" y="4075668"/>
            <a:ext cx="3459893" cy="2594920"/>
          </a:xfrm>
          <a:prstGeom prst="rect">
            <a:avLst/>
          </a:prstGeom>
          <a:noFill/>
        </p:spPr>
      </p:pic>
      <p:pic>
        <p:nvPicPr>
          <p:cNvPr id="9218" name="Picture 2" descr="C:\Users\Лёня\Desktop\ПОДГОТ,ГР,\ФОТО\17310608369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3274" y="3972698"/>
            <a:ext cx="2748348" cy="2748348"/>
          </a:xfrm>
          <a:prstGeom prst="rect">
            <a:avLst/>
          </a:prstGeom>
          <a:noFill/>
        </p:spPr>
      </p:pic>
      <p:pic>
        <p:nvPicPr>
          <p:cNvPr id="12" name="Picture 2" descr="C:\Users\Лёня\Desktop\ПОДГОТ,ГР,\ФОТО\17264859953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8539" y="1408900"/>
            <a:ext cx="2405219" cy="2405219"/>
          </a:xfrm>
          <a:prstGeom prst="rect">
            <a:avLst/>
          </a:prstGeom>
          <a:noFill/>
        </p:spPr>
      </p:pic>
      <p:pic>
        <p:nvPicPr>
          <p:cNvPr id="13" name="Picture 4" descr="C:\Users\Лёня\Desktop\СРЕД.Гр\ФОТО СТАРШАЯ ГРУППА\17152969651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27308" y="1470455"/>
            <a:ext cx="3344562" cy="2508422"/>
          </a:xfrm>
          <a:prstGeom prst="rect">
            <a:avLst/>
          </a:prstGeom>
          <a:noFill/>
        </p:spPr>
      </p:pic>
      <p:pic>
        <p:nvPicPr>
          <p:cNvPr id="9219" name="Picture 3" descr="C:\Users\Лёня\Desktop\СРЕД.Гр\ФОТО СТАРШАЯ ГРУППА\171071253587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7860" y="1622854"/>
            <a:ext cx="2973858" cy="2230394"/>
          </a:xfrm>
          <a:prstGeom prst="rect">
            <a:avLst/>
          </a:prstGeom>
          <a:noFill/>
        </p:spPr>
      </p:pic>
      <p:pic>
        <p:nvPicPr>
          <p:cNvPr id="9221" name="Picture 5" descr="C:\Users\Лёня\Desktop\СРЕД.Гр\ФОТО СТАРШАЯ ГРУППА\172191152806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92193" y="3951843"/>
            <a:ext cx="2743201" cy="2743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000703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75936" y="757881"/>
            <a:ext cx="79659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Monotype Corsiva" panose="03010101010201010101" pitchFamily="66" charset="0"/>
              </a:rPr>
              <a:t>Взаимодействие с родителями</a:t>
            </a:r>
          </a:p>
        </p:txBody>
      </p:sp>
      <p:pic>
        <p:nvPicPr>
          <p:cNvPr id="8193" name="Picture 1" descr="C:\Users\Лёня\Desktop\ПОДГОТ,ГР,\ФОТО\17310611193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361" y="288323"/>
            <a:ext cx="2778211" cy="2778211"/>
          </a:xfrm>
          <a:prstGeom prst="rect">
            <a:avLst/>
          </a:prstGeom>
          <a:noFill/>
        </p:spPr>
      </p:pic>
      <p:pic>
        <p:nvPicPr>
          <p:cNvPr id="8194" name="Picture 2" descr="C:\Users\Лёня\Desktop\ПОДГОТ,ГР,\ФОТО\17310611194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74892" y="115329"/>
            <a:ext cx="2800865" cy="2800865"/>
          </a:xfrm>
          <a:prstGeom prst="rect">
            <a:avLst/>
          </a:prstGeom>
          <a:noFill/>
        </p:spPr>
      </p:pic>
      <p:pic>
        <p:nvPicPr>
          <p:cNvPr id="8195" name="Picture 3" descr="C:\Users\Лёня\Desktop\ПОДГОТ,ГР,\ФОТО\17310611194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2222" y="2982096"/>
            <a:ext cx="2498124" cy="2498124"/>
          </a:xfrm>
          <a:prstGeom prst="rect">
            <a:avLst/>
          </a:prstGeom>
          <a:noFill/>
        </p:spPr>
      </p:pic>
      <p:pic>
        <p:nvPicPr>
          <p:cNvPr id="8196" name="Picture 4" descr="C:\Users\Лёня\Desktop\ПОДГОТ,ГР,\ФОТО\17310611194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43415" y="1509583"/>
            <a:ext cx="2479591" cy="2479591"/>
          </a:xfrm>
          <a:prstGeom prst="rect">
            <a:avLst/>
          </a:prstGeom>
          <a:noFill/>
        </p:spPr>
      </p:pic>
      <p:pic>
        <p:nvPicPr>
          <p:cNvPr id="8197" name="Picture 5" descr="C:\Users\Лёня\Desktop\ПОДГОТ,ГР,\ФОТО\173668246008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12393" y="3258465"/>
            <a:ext cx="2903438" cy="2903438"/>
          </a:xfrm>
          <a:prstGeom prst="rect">
            <a:avLst/>
          </a:prstGeom>
          <a:noFill/>
        </p:spPr>
      </p:pic>
      <p:pic>
        <p:nvPicPr>
          <p:cNvPr id="8198" name="Picture 6" descr="C:\Users\Лёня\Desktop\ПОДГОТ,ГР,\ФОТО\173668246008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0658" y="3433233"/>
            <a:ext cx="2819286" cy="2819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356316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33169" y="832022"/>
            <a:ext cx="10371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Monotype Corsiva" panose="03010101010201010101" pitchFamily="66" charset="0"/>
              </a:rPr>
              <a:t>Участие воспитателя в </a:t>
            </a:r>
            <a:r>
              <a:rPr lang="ru-RU" sz="3600" b="1" dirty="0" smtClean="0">
                <a:latin typeface="Monotype Corsiva" panose="03010101010201010101" pitchFamily="66" charset="0"/>
              </a:rPr>
              <a:t>городских мероприятиях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889" y="1729946"/>
            <a:ext cx="2772032" cy="27720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98" y="1478353"/>
            <a:ext cx="3915267" cy="25514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245" y="1478353"/>
            <a:ext cx="3724461" cy="25423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8708" y="4319999"/>
            <a:ext cx="1298223" cy="23079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56734" y="4319999"/>
            <a:ext cx="2238971" cy="22389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34106" y="4602661"/>
            <a:ext cx="1811599" cy="18115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824" y="4602661"/>
            <a:ext cx="1785551" cy="17855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831" y="4578659"/>
            <a:ext cx="1835601" cy="18356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649017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5103" y="881449"/>
            <a:ext cx="94735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Monotype Corsiva" panose="03010101010201010101" pitchFamily="66" charset="0"/>
              </a:rPr>
              <a:t>Карта участия в городских методических объединениях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75872870"/>
              </p:ext>
            </p:extLst>
          </p:nvPr>
        </p:nvGraphicFramePr>
        <p:xfrm>
          <a:off x="683741" y="1437496"/>
          <a:ext cx="9943070" cy="554719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75560">
                  <a:extLst>
                    <a:ext uri="{9D8B030D-6E8A-4147-A177-3AD203B41FA5}"/>
                  </a:extLst>
                </a:gridCol>
                <a:gridCol w="3948903">
                  <a:extLst>
                    <a:ext uri="{9D8B030D-6E8A-4147-A177-3AD203B41FA5}"/>
                  </a:extLst>
                </a:gridCol>
                <a:gridCol w="1817100">
                  <a:extLst>
                    <a:ext uri="{9D8B030D-6E8A-4147-A177-3AD203B41FA5}"/>
                  </a:extLst>
                </a:gridCol>
                <a:gridCol w="1907955">
                  <a:extLst>
                    <a:ext uri="{9D8B030D-6E8A-4147-A177-3AD203B41FA5}"/>
                  </a:extLst>
                </a:gridCol>
                <a:gridCol w="1493552">
                  <a:extLst>
                    <a:ext uri="{9D8B030D-6E8A-4147-A177-3AD203B41FA5}"/>
                  </a:extLst>
                </a:gridCol>
              </a:tblGrid>
              <a:tr h="63152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Учебный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Группа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 проведения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проведения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4" marB="45694"/>
                </a:tc>
                <a:extLst>
                  <a:ext uri="{0D108BD9-81ED-4DB2-BD59-A6C34878D82A}"/>
                </a:extLst>
              </a:tr>
              <a:tr h="63152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«Ситуация успеха,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как условие организации образовательной деятельности дошкольников»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МБДОУ №4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4" marB="45694"/>
                </a:tc>
                <a:extLst>
                  <a:ext uri="{0D108BD9-81ED-4DB2-BD59-A6C34878D82A}"/>
                </a:extLst>
              </a:tr>
              <a:tr h="117829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«Физическое воспитание и развитие детей средствами народной педагогики»</a:t>
                      </a:r>
                    </a:p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«Организация совместной деятельности, как одно из условий социализации ребёнка»</a:t>
                      </a:r>
                    </a:p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«Классификация игр детей дошкольного возраста»</a:t>
                      </a: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Старшая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Подготовительная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МБУО Центр образования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МБДОУ № 4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МБДОУ №13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Презентация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Семинар – практикум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4" marB="45694"/>
                </a:tc>
                <a:extLst>
                  <a:ext uri="{0D108BD9-81ED-4DB2-BD59-A6C34878D82A}"/>
                </a:extLst>
              </a:tr>
              <a:tr h="208471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«Педагогика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сотрудничества»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«Современные подходы к работе ДОУ по ранней профориентации детей»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«Формирование представлений о социальной значимости труда взрослых»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«Сколько профессий и все хороши, каждый способен найти для души»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«Сюжетно – ролевая игра как средство формирования ранней профориентации дошкольников»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«Сотрудничество с родителями как условие качества дошкольного образования»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МБДОУ №5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МБДОУ № 19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МБДОУ №19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МБДОУ №33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МБДОУ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№25</a:t>
                      </a:r>
                    </a:p>
                    <a:p>
                      <a:pPr algn="ctr"/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МБДОУ №34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Мастер – класс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Доклад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Презентация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Опыт работы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Лекция диалог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4" marB="45694"/>
                </a:tc>
                <a:extLst>
                  <a:ext uri="{0D108BD9-81ED-4DB2-BD59-A6C34878D82A}"/>
                </a:extLst>
              </a:tr>
              <a:tr h="99241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«Детский сад, в который все хотят. Современные подходы к организации развивающей предметно – пространственной среды в ДОУ»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МБУО Центр образования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Конференция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4" marB="45694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376494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48873416"/>
              </p:ext>
            </p:extLst>
          </p:nvPr>
        </p:nvGraphicFramePr>
        <p:xfrm>
          <a:off x="683741" y="840261"/>
          <a:ext cx="9943070" cy="531522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75560">
                  <a:extLst>
                    <a:ext uri="{9D8B030D-6E8A-4147-A177-3AD203B41FA5}"/>
                  </a:extLst>
                </a:gridCol>
                <a:gridCol w="3944721">
                  <a:extLst>
                    <a:ext uri="{9D8B030D-6E8A-4147-A177-3AD203B41FA5}"/>
                  </a:extLst>
                </a:gridCol>
                <a:gridCol w="1821282">
                  <a:extLst>
                    <a:ext uri="{9D8B030D-6E8A-4147-A177-3AD203B41FA5}"/>
                  </a:extLst>
                </a:gridCol>
                <a:gridCol w="1907955">
                  <a:extLst>
                    <a:ext uri="{9D8B030D-6E8A-4147-A177-3AD203B41FA5}"/>
                  </a:extLst>
                </a:gridCol>
                <a:gridCol w="1493552">
                  <a:extLst>
                    <a:ext uri="{9D8B030D-6E8A-4147-A177-3AD203B41FA5}"/>
                  </a:extLst>
                </a:gridCol>
              </a:tblGrid>
              <a:tr h="69951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Учебный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Группа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 проведения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проведения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4" marB="45694"/>
                </a:tc>
                <a:extLst>
                  <a:ext uri="{0D108BD9-81ED-4DB2-BD59-A6C34878D82A}"/>
                </a:extLst>
              </a:tr>
              <a:tr h="69951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«Речевое развитие детей в разных видах деятельности в соответствии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 ФГОС ДО» 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МБДОУ №25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4" marB="45694"/>
                </a:tc>
                <a:extLst>
                  <a:ext uri="{0D108BD9-81ED-4DB2-BD59-A6C34878D82A}"/>
                </a:extLst>
              </a:tr>
              <a:tr h="48743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4" marB="45694"/>
                </a:tc>
                <a:extLst>
                  <a:ext uri="{0D108BD9-81ED-4DB2-BD59-A6C34878D82A}"/>
                </a:extLst>
              </a:tr>
              <a:tr h="232949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«Формирование креативной грамотности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Приняла участие в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собрании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, выступала с консультацией для родителей на тему: «Роль семьи в воспитании ребёнка»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--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МБДОУ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Администрация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Семинар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– практикум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Онлайн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- собрание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4" marB="45694"/>
                </a:tc>
                <a:extLst>
                  <a:ext uri="{0D108BD9-81ED-4DB2-BD59-A6C34878D82A}"/>
                </a:extLst>
              </a:tr>
              <a:tr h="1099265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4" marB="45694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558057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57" y="0"/>
            <a:ext cx="12193057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93557" y="840259"/>
            <a:ext cx="79577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Monotype Corsiva" panose="03010101010201010101" pitchFamily="66" charset="0"/>
              </a:rPr>
              <a:t>Карта участия в методической работе ДОУ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37719825"/>
              </p:ext>
            </p:extLst>
          </p:nvPr>
        </p:nvGraphicFramePr>
        <p:xfrm>
          <a:off x="1087396" y="1515762"/>
          <a:ext cx="9572365" cy="442487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17833">
                  <a:extLst>
                    <a:ext uri="{9D8B030D-6E8A-4147-A177-3AD203B41FA5}"/>
                  </a:extLst>
                </a:gridCol>
                <a:gridCol w="1671953">
                  <a:extLst>
                    <a:ext uri="{9D8B030D-6E8A-4147-A177-3AD203B41FA5}"/>
                  </a:extLst>
                </a:gridCol>
                <a:gridCol w="1744040">
                  <a:extLst>
                    <a:ext uri="{9D8B030D-6E8A-4147-A177-3AD203B41FA5}"/>
                  </a:extLst>
                </a:gridCol>
                <a:gridCol w="1464675">
                  <a:extLst>
                    <a:ext uri="{9D8B030D-6E8A-4147-A177-3AD203B41FA5}"/>
                  </a:extLst>
                </a:gridCol>
                <a:gridCol w="1938295">
                  <a:extLst>
                    <a:ext uri="{9D8B030D-6E8A-4147-A177-3AD203B41FA5}"/>
                  </a:extLst>
                </a:gridCol>
                <a:gridCol w="1435569">
                  <a:extLst>
                    <a:ext uri="{9D8B030D-6E8A-4147-A177-3AD203B41FA5}"/>
                  </a:extLst>
                </a:gridCol>
              </a:tblGrid>
              <a:tr h="24866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99" marB="45699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2017-2018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99" marB="45699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2018-2019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99" marB="45699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2019 - 2020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99" marB="45699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- 2021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99" marB="45699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2021 - 2022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99" marB="45699"/>
                </a:tc>
                <a:extLst>
                  <a:ext uri="{0D108BD9-81ED-4DB2-BD59-A6C34878D82A}"/>
                </a:extLst>
              </a:tr>
              <a:tr h="1825135">
                <a:tc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99" marB="45699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«Организация двигательной активности детей дошкольного возраста»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99" marB="45699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«Сохранение и укрепление здоровья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воспитанников»</a:t>
                      </a:r>
                    </a:p>
                  </a:txBody>
                  <a:tcPr marL="91439" marR="91439" marT="45699" marB="45699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Консультация для воспитателей</a:t>
                      </a:r>
                    </a:p>
                    <a:p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«Использование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здоровьесберегаю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щих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технологий в сохранении здоровья у детей с ОВЗ»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99" marB="45699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в краевом  образовательном событии для педагогических работников начального общего и дошкольного образования «Летняя Биеннале», «Солнечная Ромашка», диплом участника</a:t>
                      </a:r>
                    </a:p>
                  </a:txBody>
                  <a:tcPr marL="91439" marR="91439" marT="45699" marB="45699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Акция «Поможем Зимующим Птицам»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99" marB="45699"/>
                </a:tc>
                <a:extLst>
                  <a:ext uri="{0D108BD9-81ED-4DB2-BD59-A6C34878D82A}"/>
                </a:extLst>
              </a:tr>
              <a:tr h="2340698">
                <a:tc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99" marB="45699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2022- 2023 </a:t>
                      </a:r>
                    </a:p>
                    <a:p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«Взаимодействие участников образовательных отношений в воспитании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нравственно-патриотических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чувств 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у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дошкольников»</a:t>
                      </a:r>
                    </a:p>
                    <a:p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99" marB="45699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2023 -2024</a:t>
                      </a:r>
                    </a:p>
                    <a:p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99" marB="45699"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99" marB="45699"/>
                </a:tc>
                <a:tc>
                  <a:txBody>
                    <a:bodyPr/>
                    <a:lstStyle/>
                    <a:p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699" marB="45699"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99" marB="45699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74758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05232" y="691979"/>
            <a:ext cx="82460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Monotype Corsiva" panose="03010101010201010101" pitchFamily="66" charset="0"/>
              </a:rPr>
              <a:t>Сведения о самообразовании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86116972"/>
              </p:ext>
            </p:extLst>
          </p:nvPr>
        </p:nvGraphicFramePr>
        <p:xfrm>
          <a:off x="2545492" y="1471752"/>
          <a:ext cx="6903309" cy="33601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3794">
                  <a:extLst>
                    <a:ext uri="{9D8B030D-6E8A-4147-A177-3AD203B41FA5}"/>
                  </a:extLst>
                </a:gridCol>
                <a:gridCol w="4725863">
                  <a:extLst>
                    <a:ext uri="{9D8B030D-6E8A-4147-A177-3AD203B41FA5}"/>
                  </a:extLst>
                </a:gridCol>
                <a:gridCol w="1233652">
                  <a:extLst>
                    <a:ext uri="{9D8B030D-6E8A-4147-A177-3AD203B41FA5}"/>
                  </a:extLst>
                </a:gridCol>
              </a:tblGrid>
              <a:tr h="102988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43" marB="45743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 для изучения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43" marB="45743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отчёта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43" marB="45743"/>
                </a:tc>
                <a:extLst>
                  <a:ext uri="{0D108BD9-81ED-4DB2-BD59-A6C34878D82A}"/>
                </a:extLst>
              </a:tr>
              <a:tr h="92723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2017 – 2018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2018-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2019</a:t>
                      </a:r>
                    </a:p>
                    <a:p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2019- 2020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43" marB="45743"/>
                </a:tc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«Роль сказки в развитии речи дошкольников»</a:t>
                      </a:r>
                    </a:p>
                    <a:p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Приёмы активизации умственной деятельности в процессе ознакомления детей с природой.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игровой деятельности у детей раннего возраста.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43" marB="45743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Доклад</a:t>
                      </a: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Презентация</a:t>
                      </a: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Мастер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класс</a:t>
                      </a:r>
                    </a:p>
                  </a:txBody>
                  <a:tcPr marT="45743" marB="45743"/>
                </a:tc>
                <a:extLst>
                  <a:ext uri="{0D108BD9-81ED-4DB2-BD59-A6C34878D82A}"/>
                </a:extLst>
              </a:tr>
              <a:tr h="132436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2020 -2021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 – 2022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2022 -2023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2023 - 2024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43" marB="45743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мелкой моторики дошкольников.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Сказка, как средство духовно-нравственного воспитания дошкольников.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Экологическое воспитание детей в детском саду.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Познавательно-исследовательская деятельность дошкольников.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43" marB="45743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Презентация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Защита опыта</a:t>
                      </a: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Презентация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43" marB="45743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56647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68286" y="847289"/>
            <a:ext cx="1828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Monotype Corsiva" panose="03010101010201010101" pitchFamily="66" charset="0"/>
              </a:rPr>
              <a:t>ЭССЕ</a:t>
            </a:r>
            <a:endParaRPr lang="ru-RU" sz="4400" dirty="0"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52631" y="1812022"/>
            <a:ext cx="93369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наше время роль педагога-воспитателя в детском саду имеет особое значение. Он не только обеспечивает заботу о детях во время их пребывания в ДОУ, но и воспитывает их в соответствии с общепринятыми нормами и ценностями.</a:t>
            </a:r>
          </a:p>
          <a:p>
            <a:r>
              <a:rPr lang="ru-RU" dirty="0" smtClean="0"/>
              <a:t>В моей работе воспитателя-педагога я стараюсь создавать атмосферу доброты, заботы и взаимопонимания. Я считаю, что важно уважать каждого ребенка как личность, обеспечивать его индивидуальное развитие и удовлетворять потребности дошкольников в игре, общении и движении.</a:t>
            </a:r>
          </a:p>
          <a:p>
            <a:r>
              <a:rPr lang="ru-RU" dirty="0" smtClean="0"/>
              <a:t>Одним из приоритетных направлений моей работы является формирование у детей основных личностных качеств, таких как терпимость, уважение, честность, доброта, ответственность и самостоятельность. В процессе занятий я стараюсь учитывать возрастные особенности детей и использовать различные методы и формы работы, например, игры, рисование, конструирование, чтение сказок.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386749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09816" y="1128584"/>
            <a:ext cx="8814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Monotype Corsiva" panose="03010101010201010101" pitchFamily="66" charset="0"/>
              </a:rPr>
              <a:t>Конкурсы профессионального мастерства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34" y="1771136"/>
            <a:ext cx="2936719" cy="4190536"/>
          </a:xfrm>
          <a:prstGeom prst="rect">
            <a:avLst/>
          </a:prstGeom>
        </p:spPr>
      </p:pic>
      <p:pic>
        <p:nvPicPr>
          <p:cNvPr id="2050" name="Picture 2" descr="C:\Users\Лёня\Downloads\17381442624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7864" y="2174789"/>
            <a:ext cx="3129882" cy="4427838"/>
          </a:xfrm>
          <a:prstGeom prst="rect">
            <a:avLst/>
          </a:prstGeom>
          <a:noFill/>
        </p:spPr>
      </p:pic>
      <p:pic>
        <p:nvPicPr>
          <p:cNvPr id="2052" name="Picture 4" descr="C:\Users\Лёня\Downloads\17381447263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81319" y="1869848"/>
            <a:ext cx="2972744" cy="42044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796912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8627" y="2907958"/>
            <a:ext cx="10224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atin typeface="Monotype Corsiva" panose="03010101010201010101" pitchFamily="66" charset="0"/>
              </a:rPr>
              <a:t>Спасибо за внимание!</a:t>
            </a:r>
            <a:endParaRPr lang="ru-RU" sz="72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7285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62356" y="1593908"/>
            <a:ext cx="85735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своей работе воспитателя-педагога я также уделяю особое внимание развитию ребенка в физическом плане. Я организую занятия, направленные на развитие координации, гибкости, осанки и мышечной силы. Кроме того, я стимулирую детей к занятиям спортом и физической культуре.</a:t>
            </a:r>
          </a:p>
          <a:p>
            <a:r>
              <a:rPr lang="ru-RU" dirty="0" smtClean="0"/>
              <a:t>Для успешного воспитания детей важно также проводить работы по развитию речи и общения. Я стараюсь создавать условия для активного использования языка в общении, провожу интерактивные занятия, направленные на развитие детской речи и познавательного интереса к окружающему миру.</a:t>
            </a:r>
          </a:p>
          <a:p>
            <a:r>
              <a:rPr lang="ru-RU" dirty="0" smtClean="0"/>
              <a:t>Таким образом, в моей работе воспитателя-педагога я стараюсь создавать благоприятную атмосферу для развития личности каждого ребенка, формирования его жизненной позиции и уважительного отношения к другим. Я считаю, что успешное осуществление этих задач является важным условием успешного воспитания детей в детском саду.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80278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52584" y="1186249"/>
            <a:ext cx="69774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atin typeface="Monotype Corsiva" panose="03010101010201010101" pitchFamily="66" charset="0"/>
              </a:rPr>
              <a:t>Участие воспитанников в конкурсах</a:t>
            </a:r>
            <a:endParaRPr lang="ru-RU" sz="66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4260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2050" name="Picture 2" descr="C:\Users\Лёня\Desktop\ПЕЧАТЬ\17378015772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6412" y="518984"/>
            <a:ext cx="1792821" cy="2656235"/>
          </a:xfrm>
          <a:prstGeom prst="rect">
            <a:avLst/>
          </a:prstGeom>
          <a:noFill/>
        </p:spPr>
      </p:pic>
      <p:pic>
        <p:nvPicPr>
          <p:cNvPr id="2051" name="Picture 3" descr="C:\Users\Лёня\Desktop\ПЕЧАТЬ\17366823681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5494" y="214183"/>
            <a:ext cx="2296670" cy="3316452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19598" y="296563"/>
            <a:ext cx="2048755" cy="288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438" y="3665837"/>
            <a:ext cx="3317344" cy="2343666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56581" y="3393989"/>
            <a:ext cx="1939854" cy="273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82436" y="3409712"/>
            <a:ext cx="2053759" cy="289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41496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42055" y="1762896"/>
            <a:ext cx="63019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Раздел №1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Информационная </a:t>
            </a:r>
          </a:p>
          <a:p>
            <a:pPr algn="ctr"/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карта </a:t>
            </a:r>
            <a:endParaRPr lang="ru-RU" sz="6000" b="1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3736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4635" y="1367406"/>
            <a:ext cx="9911310" cy="4233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Monotype Corsiva" panose="03010101010201010101" pitchFamily="66" charset="0"/>
              </a:rPr>
              <a:t>Общие сведения: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dirty="0" smtClean="0">
                <a:latin typeface="Monotype Corsiva" panose="03010101010201010101" pitchFamily="66" charset="0"/>
              </a:rPr>
              <a:t>Дата рождения: </a:t>
            </a:r>
            <a:r>
              <a:rPr lang="ru-RU" sz="2800" dirty="0" smtClean="0">
                <a:latin typeface="Monotype Corsiva" panose="03010101010201010101" pitchFamily="66" charset="0"/>
              </a:rPr>
              <a:t>14 июня 1975 год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dirty="0" smtClean="0">
                <a:latin typeface="Monotype Corsiva" panose="03010101010201010101" pitchFamily="66" charset="0"/>
              </a:rPr>
              <a:t>Образование:</a:t>
            </a:r>
            <a:r>
              <a:rPr lang="ru-RU" sz="2800" dirty="0" smtClean="0">
                <a:latin typeface="Monotype Corsiva" panose="03010101010201010101" pitchFamily="66" charset="0"/>
              </a:rPr>
              <a:t> Средне – специальное Владивостоксое </a:t>
            </a:r>
          </a:p>
          <a:p>
            <a:r>
              <a:rPr lang="ru-RU" sz="2800" dirty="0" smtClean="0">
                <a:latin typeface="Monotype Corsiva" panose="03010101010201010101" pitchFamily="66" charset="0"/>
              </a:rPr>
              <a:t>педагогическое училище №2, по специальности – </a:t>
            </a:r>
          </a:p>
          <a:p>
            <a:r>
              <a:rPr lang="ru-RU" sz="2800" dirty="0" smtClean="0">
                <a:latin typeface="Monotype Corsiva" panose="03010101010201010101" pitchFamily="66" charset="0"/>
              </a:rPr>
              <a:t>«Воспитатель дошкольного учреждения». </a:t>
            </a:r>
          </a:p>
          <a:p>
            <a:r>
              <a:rPr lang="ru-RU" sz="2800" dirty="0" smtClean="0">
                <a:latin typeface="Monotype Corsiva" panose="03010101010201010101" pitchFamily="66" charset="0"/>
              </a:rPr>
              <a:t>Год окончания – 1994 год.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dirty="0" smtClean="0">
                <a:latin typeface="Monotype Corsiva" panose="03010101010201010101" pitchFamily="66" charset="0"/>
              </a:rPr>
              <a:t>Место работы и стаж работы: </a:t>
            </a:r>
            <a:r>
              <a:rPr lang="ru-RU" sz="2800" dirty="0" smtClean="0">
                <a:latin typeface="Monotype Corsiva" panose="03010101010201010101" pitchFamily="66" charset="0"/>
              </a:rPr>
              <a:t>МБДОУ «Детский сад №10»,</a:t>
            </a:r>
          </a:p>
          <a:p>
            <a:r>
              <a:rPr lang="ru-RU" sz="2800" dirty="0" smtClean="0">
                <a:latin typeface="Monotype Corsiva" panose="03010101010201010101" pitchFamily="66" charset="0"/>
              </a:rPr>
              <a:t>стаж в должности воспитатель – 10 лет, 3 месяца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dirty="0" smtClean="0">
                <a:latin typeface="Monotype Corsiva" panose="03010101010201010101" pitchFamily="66" charset="0"/>
              </a:rPr>
              <a:t>Занимаемая должность: </a:t>
            </a:r>
            <a:r>
              <a:rPr lang="ru-RU" sz="2800" dirty="0" smtClean="0">
                <a:latin typeface="Monotype Corsiva" panose="03010101010201010101" pitchFamily="66" charset="0"/>
              </a:rPr>
              <a:t>воспитатель.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99411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1955</TotalTime>
  <Words>3714</Words>
  <Application>Microsoft Office PowerPoint</Application>
  <PresentationFormat>Произвольный</PresentationFormat>
  <Paragraphs>991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Лёня</dc:creator>
  <cp:lastModifiedBy>Лёня</cp:lastModifiedBy>
  <cp:revision>139</cp:revision>
  <dcterms:created xsi:type="dcterms:W3CDTF">2024-02-17T02:03:38Z</dcterms:created>
  <dcterms:modified xsi:type="dcterms:W3CDTF">2025-01-29T10:02:09Z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4707693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S10.3.1</vt:lpwstr>
  </property>
</Properties>
</file>