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76" r:id="rId6"/>
    <p:sldId id="285" r:id="rId7"/>
    <p:sldId id="289" r:id="rId8"/>
    <p:sldId id="299" r:id="rId9"/>
    <p:sldId id="259" r:id="rId10"/>
    <p:sldId id="288" r:id="rId11"/>
    <p:sldId id="307" r:id="rId12"/>
    <p:sldId id="261" r:id="rId13"/>
    <p:sldId id="292" r:id="rId14"/>
    <p:sldId id="300" r:id="rId15"/>
    <p:sldId id="293" r:id="rId16"/>
    <p:sldId id="263" r:id="rId17"/>
    <p:sldId id="291" r:id="rId18"/>
    <p:sldId id="287" r:id="rId19"/>
    <p:sldId id="294" r:id="rId20"/>
    <p:sldId id="296" r:id="rId21"/>
    <p:sldId id="266" r:id="rId22"/>
    <p:sldId id="297"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5366" autoAdjust="0"/>
  </p:normalViewPr>
  <p:slideViewPr>
    <p:cSldViewPr>
      <p:cViewPr varScale="1">
        <p:scale>
          <a:sx n="107" d="100"/>
          <a:sy n="107" d="100"/>
        </p:scale>
        <p:origin x="15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audio" Target="file:///G:\&#1087;&#1088;&#1077;&#1079;&#1077;&#1085;&#1090;&#1072;&#1094;&#1080;&#1080;\&#1087;&#1088;&#1077;&#1079;&#1077;&#1085;&#1090;&#1072;&#1094;&#1080;&#1080;\natasha_koroleva_-_malenkaja_strana_(zvukoff.ru).mp3" TargetMode="Externa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audio" Target="file:///G:\&#1087;&#1088;&#1077;&#1079;&#1077;&#1085;&#1090;&#1072;&#1094;&#1080;&#1080;\&#1087;&#1088;&#1077;&#1079;&#1077;&#1085;&#1090;&#1072;&#1094;&#1080;&#1080;\natasha_koroleva_-_malenkaja_strana_(zvukoff.ru).mp3" TargetMode="External"/><Relationship Id="rId5" Type="http://schemas.openxmlformats.org/officeDocument/2006/relationships/image" Target="../media/image22.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990600"/>
            <a:ext cx="8229600" cy="3352800"/>
          </a:xfrm>
        </p:spPr>
        <p:txBody>
          <a:bodyPr>
            <a:normAutofit/>
          </a:bodyPr>
          <a:lstStyle/>
          <a:p>
            <a:r>
              <a:rPr lang="ru-RU" sz="2800" b="1" i="1" dirty="0"/>
              <a:t>Обновленные системы воспитательной работы через обновление образовательного пространства</a:t>
            </a:r>
          </a:p>
        </p:txBody>
      </p:sp>
      <p:pic>
        <p:nvPicPr>
          <p:cNvPr id="1044" name="Picture 20" descr="C:\Users\Виталя\Desktop\hello_html_69732859.png"/>
          <p:cNvPicPr>
            <a:picLocks noChangeAspect="1" noChangeArrowheads="1"/>
          </p:cNvPicPr>
          <p:nvPr/>
        </p:nvPicPr>
        <p:blipFill>
          <a:blip r:embed="rId3" cstate="print"/>
          <a:srcRect/>
          <a:stretch>
            <a:fillRect/>
          </a:stretch>
        </p:blipFill>
        <p:spPr bwMode="auto">
          <a:xfrm>
            <a:off x="685800" y="411276"/>
            <a:ext cx="2133600" cy="1548193"/>
          </a:xfrm>
          <a:prstGeom prst="rect">
            <a:avLst/>
          </a:prstGeom>
          <a:noFill/>
        </p:spPr>
      </p:pic>
      <p:pic>
        <p:nvPicPr>
          <p:cNvPr id="1045" name="Picture 21" descr="C:\Users\Виталя\Desktop\smyshleny-malysh-2017.png"/>
          <p:cNvPicPr>
            <a:picLocks noChangeAspect="1" noChangeArrowheads="1"/>
          </p:cNvPicPr>
          <p:nvPr/>
        </p:nvPicPr>
        <p:blipFill>
          <a:blip r:embed="rId4" cstate="print"/>
          <a:srcRect/>
          <a:stretch>
            <a:fillRect/>
          </a:stretch>
        </p:blipFill>
        <p:spPr bwMode="auto">
          <a:xfrm>
            <a:off x="3619501" y="609601"/>
            <a:ext cx="2286000" cy="1600199"/>
          </a:xfrm>
          <a:prstGeom prst="rect">
            <a:avLst/>
          </a:prstGeom>
          <a:noFill/>
        </p:spPr>
      </p:pic>
      <p:pic>
        <p:nvPicPr>
          <p:cNvPr id="1046" name="Picture 22" descr="C:\Users\Виталя\Desktop\deti_mach.png"/>
          <p:cNvPicPr>
            <a:picLocks noChangeAspect="1" noChangeArrowheads="1"/>
          </p:cNvPicPr>
          <p:nvPr/>
        </p:nvPicPr>
        <p:blipFill>
          <a:blip r:embed="rId5" cstate="print"/>
          <a:srcRect/>
          <a:stretch>
            <a:fillRect/>
          </a:stretch>
        </p:blipFill>
        <p:spPr bwMode="auto">
          <a:xfrm>
            <a:off x="914400" y="4267200"/>
            <a:ext cx="2286000" cy="1940242"/>
          </a:xfrm>
          <a:prstGeom prst="rect">
            <a:avLst/>
          </a:prstGeom>
          <a:noFill/>
        </p:spPr>
      </p:pic>
      <p:pic>
        <p:nvPicPr>
          <p:cNvPr id="1048" name="Picture 24" descr="C:\Users\Виталя\Desktop\69261118_07.png"/>
          <p:cNvPicPr>
            <a:picLocks noChangeAspect="1" noChangeArrowheads="1"/>
          </p:cNvPicPr>
          <p:nvPr/>
        </p:nvPicPr>
        <p:blipFill>
          <a:blip r:embed="rId6" cstate="print"/>
          <a:srcRect/>
          <a:stretch>
            <a:fillRect/>
          </a:stretch>
        </p:blipFill>
        <p:spPr bwMode="auto">
          <a:xfrm>
            <a:off x="7162800" y="152400"/>
            <a:ext cx="1752599" cy="1807069"/>
          </a:xfrm>
          <a:prstGeom prst="rect">
            <a:avLst/>
          </a:prstGeom>
          <a:noFill/>
        </p:spPr>
      </p:pic>
      <p:pic>
        <p:nvPicPr>
          <p:cNvPr id="1049" name="Picture 25" descr="C:\Users\Виталя\Desktop\hello_html_418d77a.png"/>
          <p:cNvPicPr>
            <a:picLocks noChangeAspect="1" noChangeArrowheads="1"/>
          </p:cNvPicPr>
          <p:nvPr/>
        </p:nvPicPr>
        <p:blipFill>
          <a:blip r:embed="rId7" cstate="print"/>
          <a:srcRect/>
          <a:stretch>
            <a:fillRect/>
          </a:stretch>
        </p:blipFill>
        <p:spPr bwMode="auto">
          <a:xfrm>
            <a:off x="5562600" y="3429000"/>
            <a:ext cx="2667000" cy="1796355"/>
          </a:xfrm>
          <a:prstGeom prst="rect">
            <a:avLst/>
          </a:prstGeom>
          <a:noFill/>
        </p:spPr>
      </p:pic>
      <p:sp>
        <p:nvSpPr>
          <p:cNvPr id="8" name="TextBox 7"/>
          <p:cNvSpPr txBox="1"/>
          <p:nvPr/>
        </p:nvSpPr>
        <p:spPr>
          <a:xfrm>
            <a:off x="6324600" y="5562600"/>
            <a:ext cx="2362200" cy="923330"/>
          </a:xfrm>
          <a:prstGeom prst="rect">
            <a:avLst/>
          </a:prstGeom>
          <a:noFill/>
        </p:spPr>
        <p:txBody>
          <a:bodyPr wrap="square" rtlCol="0">
            <a:spAutoFit/>
          </a:bodyPr>
          <a:lstStyle/>
          <a:p>
            <a:r>
              <a:rPr lang="ru-RU" dirty="0"/>
              <a:t>Воспитатели. </a:t>
            </a:r>
            <a:r>
              <a:rPr lang="ru-RU" dirty="0" err="1"/>
              <a:t>Сизоненко.Л.Г</a:t>
            </a:r>
            <a:r>
              <a:rPr lang="ru-RU" dirty="0"/>
              <a:t> </a:t>
            </a:r>
            <a:r>
              <a:rPr lang="ru-RU" dirty="0" err="1"/>
              <a:t>Топоркова.Е.В</a:t>
            </a:r>
            <a:r>
              <a:rPr lang="ru-RU" dirty="0"/>
              <a:t>.</a:t>
            </a:r>
          </a:p>
        </p:txBody>
      </p:sp>
      <p:sp>
        <p:nvSpPr>
          <p:cNvPr id="9" name="TextBox 8"/>
          <p:cNvSpPr txBox="1"/>
          <p:nvPr/>
        </p:nvSpPr>
        <p:spPr>
          <a:xfrm>
            <a:off x="3352800" y="3276600"/>
            <a:ext cx="2971800" cy="646331"/>
          </a:xfrm>
          <a:prstGeom prst="rect">
            <a:avLst/>
          </a:prstGeom>
          <a:noFill/>
        </p:spPr>
        <p:txBody>
          <a:bodyPr wrap="square" rtlCol="0">
            <a:spAutoFit/>
          </a:bodyPr>
          <a:lstStyle/>
          <a:p>
            <a:r>
              <a:rPr lang="ru-RU" dirty="0"/>
              <a:t>МБДОУ «Детский сад№10 младшая группа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endParaRPr lang="ru-RU" sz="3600"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4201" y="274638"/>
            <a:ext cx="4073623" cy="6583362"/>
          </a:xfr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99" y="381000"/>
            <a:ext cx="51435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8" descr="C:\Users\Виталя\Desktop\-109.jpg"/>
          <p:cNvPicPr>
            <a:picLocks noChangeAspect="1" noChangeArrowheads="1"/>
          </p:cNvPicPr>
          <p:nvPr/>
        </p:nvPicPr>
        <p:blipFill>
          <a:blip r:embed="rId2"/>
          <a:srcRect/>
          <a:stretch>
            <a:fillRect/>
          </a:stretch>
        </p:blipFill>
        <p:spPr bwMode="auto">
          <a:xfrm>
            <a:off x="0" y="-10758"/>
            <a:ext cx="9144000" cy="6858000"/>
          </a:xfrm>
          <a:prstGeom prst="rect">
            <a:avLst/>
          </a:prstGeom>
          <a:noFill/>
        </p:spPr>
      </p:pic>
      <p:sp>
        <p:nvSpPr>
          <p:cNvPr id="14" name="Текст 4"/>
          <p:cNvSpPr txBox="1">
            <a:spLocks/>
          </p:cNvSpPr>
          <p:nvPr/>
        </p:nvSpPr>
        <p:spPr>
          <a:xfrm>
            <a:off x="3581400" y="838200"/>
            <a:ext cx="38131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696051"/>
            <a:ext cx="4040188" cy="2908935"/>
          </a:xfr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8" y="152400"/>
            <a:ext cx="9083444"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8" descr="C:\Users\Виталя\Desktop\-109.jpg"/>
          <p:cNvPicPr>
            <a:picLocks noChangeAspect="1" noChangeArrowheads="1"/>
          </p:cNvPicPr>
          <p:nvPr/>
        </p:nvPicPr>
        <p:blipFill>
          <a:blip r:embed="rId2"/>
          <a:srcRect/>
          <a:stretch>
            <a:fillRect/>
          </a:stretch>
        </p:blipFill>
        <p:spPr bwMode="auto">
          <a:xfrm>
            <a:off x="0" y="-11654"/>
            <a:ext cx="9144000" cy="6858000"/>
          </a:xfrm>
          <a:prstGeom prst="rect">
            <a:avLst/>
          </a:prstGeom>
          <a:noFill/>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7" y="152400"/>
            <a:ext cx="4522424" cy="6858000"/>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320" y="152400"/>
            <a:ext cx="4238280" cy="66939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8" y="152400"/>
            <a:ext cx="4419600" cy="6858000"/>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2034"/>
            <a:ext cx="51435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C:\Users\Виталя\Desktop\-109.jpg"/>
          <p:cNvPicPr>
            <a:picLocks noChangeAspect="1" noChangeArrowheads="1"/>
          </p:cNvPicPr>
          <p:nvPr/>
        </p:nvPicPr>
        <p:blipFill>
          <a:blip r:embed="rId2"/>
          <a:srcRect/>
          <a:stretch>
            <a:fillRect/>
          </a:stretch>
        </p:blipFill>
        <p:spPr bwMode="auto">
          <a:xfrm>
            <a:off x="114300" y="0"/>
            <a:ext cx="9144000" cy="6858000"/>
          </a:xfrm>
          <a:prstGeom prst="rect">
            <a:avLst/>
          </a:prstGeom>
          <a:noFill/>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13" y="76200"/>
            <a:ext cx="8871687" cy="6781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4267200"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115" y="-12551"/>
            <a:ext cx="51435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3886199"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9722"/>
            <a:ext cx="4186464"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9" y="0"/>
            <a:ext cx="9087902"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endParaRPr lang="ru-RU" sz="3600" b="1"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5143500" cy="685800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588" y="22412"/>
            <a:ext cx="4875212"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sp>
        <p:nvSpPr>
          <p:cNvPr id="8" name="Текст 2"/>
          <p:cNvSpPr txBox="1">
            <a:spLocks/>
          </p:cNvSpPr>
          <p:nvPr/>
        </p:nvSpPr>
        <p:spPr>
          <a:xfrm>
            <a:off x="3962400" y="1066800"/>
            <a:ext cx="3278188" cy="4873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Заголовок 8"/>
          <p:cNvSpPr>
            <a:spLocks noGrp="1"/>
          </p:cNvSpPr>
          <p:nvPr>
            <p:ph type="title"/>
          </p:nvPr>
        </p:nvSpPr>
        <p:spPr/>
        <p:txBody>
          <a:bodyPr/>
          <a:lstStyle/>
          <a:p>
            <a:endParaRPr lang="ru-RU"/>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4568825" cy="6858000"/>
          </a:xfrm>
          <a:prstGeom prst="rect">
            <a:avLst/>
          </a:prstGeom>
        </p:spPr>
      </p:pic>
      <p:pic>
        <p:nvPicPr>
          <p:cNvPr id="15" name="Рисунок 14"/>
          <p:cNvPicPr>
            <a:picLocks noChangeAspect="1"/>
          </p:cNvPicPr>
          <p:nvPr/>
        </p:nvPicPr>
        <p:blipFill rotWithShape="1">
          <a:blip r:embed="rId4">
            <a:extLst>
              <a:ext uri="{28A0092B-C50C-407E-A947-70E740481C1C}">
                <a14:useLocalDpi xmlns:a14="http://schemas.microsoft.com/office/drawing/2010/main" val="0"/>
              </a:ext>
            </a:extLst>
          </a:blip>
          <a:srcRect b="12784"/>
          <a:stretch/>
        </p:blipFill>
        <p:spPr>
          <a:xfrm>
            <a:off x="4910258" y="34887"/>
            <a:ext cx="4955933" cy="68956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br>
              <a:rPr lang="ru-RU" sz="1300" b="1" dirty="0">
                <a:latin typeface="+mn-lt"/>
              </a:rPr>
            </a:br>
            <a:r>
              <a:rPr lang="ru-RU" sz="3100" b="1" dirty="0">
                <a:latin typeface="+mn-lt"/>
              </a:rPr>
              <a:t>Развивающая предметно-пространственная среда должна быть:</a:t>
            </a:r>
            <a:br>
              <a:rPr lang="ru-RU" sz="3100" dirty="0">
                <a:latin typeface="+mn-lt"/>
              </a:rPr>
            </a:br>
            <a:r>
              <a:rPr lang="ru-RU" sz="3100" b="1" dirty="0">
                <a:latin typeface="+mn-lt"/>
              </a:rPr>
              <a:t>- </a:t>
            </a:r>
            <a:r>
              <a:rPr lang="ru-RU" sz="3100" dirty="0">
                <a:latin typeface="+mn-lt"/>
              </a:rPr>
              <a:t>содержательно – насыщенной;</a:t>
            </a:r>
            <a:br>
              <a:rPr lang="ru-RU" sz="3100" dirty="0">
                <a:latin typeface="+mn-lt"/>
              </a:rPr>
            </a:br>
            <a:r>
              <a:rPr lang="ru-RU" sz="3100" dirty="0">
                <a:latin typeface="+mn-lt"/>
              </a:rPr>
              <a:t>- трансформируемой;</a:t>
            </a:r>
            <a:br>
              <a:rPr lang="ru-RU" sz="3100" dirty="0">
                <a:latin typeface="+mn-lt"/>
              </a:rPr>
            </a:br>
            <a:r>
              <a:rPr lang="ru-RU" sz="3100" dirty="0">
                <a:latin typeface="+mn-lt"/>
              </a:rPr>
              <a:t>- полифункциональной;</a:t>
            </a:r>
            <a:br>
              <a:rPr lang="ru-RU" sz="3100" dirty="0">
                <a:latin typeface="+mn-lt"/>
              </a:rPr>
            </a:br>
            <a:r>
              <a:rPr lang="ru-RU" sz="3100" dirty="0">
                <a:latin typeface="+mn-lt"/>
              </a:rPr>
              <a:t>- вариативной;</a:t>
            </a:r>
            <a:br>
              <a:rPr lang="ru-RU" sz="3100" dirty="0">
                <a:latin typeface="+mn-lt"/>
              </a:rPr>
            </a:br>
            <a:r>
              <a:rPr lang="ru-RU" sz="3100" dirty="0">
                <a:latin typeface="+mn-lt"/>
              </a:rPr>
              <a:t>- доступной;</a:t>
            </a:r>
            <a:br>
              <a:rPr lang="ru-RU" sz="3100" dirty="0">
                <a:latin typeface="+mn-lt"/>
              </a:rPr>
            </a:br>
            <a:r>
              <a:rPr lang="ru-RU" sz="3100" dirty="0">
                <a:latin typeface="+mn-lt"/>
              </a:rPr>
              <a:t>- безопасной.</a:t>
            </a:r>
            <a:br>
              <a:rPr lang="ru-RU" sz="1300" dirty="0">
                <a:latin typeface="+mn-lt"/>
              </a:rPr>
            </a:br>
            <a:endParaRPr lang="ru-RU" dirty="0"/>
          </a:p>
        </p:txBody>
      </p:sp>
      <p:pic>
        <p:nvPicPr>
          <p:cNvPr id="3" name="Picture 23" descr="C:\Users\Виталя\Desktop\108492423_77.png"/>
          <p:cNvPicPr>
            <a:picLocks noChangeAspect="1" noChangeArrowheads="1"/>
          </p:cNvPicPr>
          <p:nvPr/>
        </p:nvPicPr>
        <p:blipFill>
          <a:blip r:embed="rId3"/>
          <a:srcRect/>
          <a:stretch>
            <a:fillRect/>
          </a:stretch>
        </p:blipFill>
        <p:spPr bwMode="auto">
          <a:xfrm>
            <a:off x="-152400" y="1752600"/>
            <a:ext cx="3657600" cy="3657600"/>
          </a:xfrm>
          <a:prstGeom prst="rect">
            <a:avLst/>
          </a:prstGeom>
          <a:noFill/>
        </p:spPr>
      </p:pic>
      <p:pic>
        <p:nvPicPr>
          <p:cNvPr id="2052" name="Picture 4" descr="C:\Users\Виталя\Desktop\педагог.png"/>
          <p:cNvPicPr>
            <a:picLocks noChangeAspect="1" noChangeArrowheads="1"/>
          </p:cNvPicPr>
          <p:nvPr/>
        </p:nvPicPr>
        <p:blipFill>
          <a:blip r:embed="rId4"/>
          <a:srcRect/>
          <a:stretch>
            <a:fillRect/>
          </a:stretch>
        </p:blipFill>
        <p:spPr bwMode="auto">
          <a:xfrm>
            <a:off x="2514600" y="4078287"/>
            <a:ext cx="4199194" cy="2779713"/>
          </a:xfrm>
          <a:prstGeom prst="rect">
            <a:avLst/>
          </a:prstGeom>
          <a:noFill/>
        </p:spPr>
      </p:pic>
      <p:pic>
        <p:nvPicPr>
          <p:cNvPr id="2053" name="Picture 5" descr="C:\Users\Виталя\Desktop\nedelja_otk.dv..png"/>
          <p:cNvPicPr>
            <a:picLocks noChangeAspect="1" noChangeArrowheads="1"/>
          </p:cNvPicPr>
          <p:nvPr/>
        </p:nvPicPr>
        <p:blipFill>
          <a:blip r:embed="rId5" cstate="print"/>
          <a:srcRect/>
          <a:stretch>
            <a:fillRect/>
          </a:stretch>
        </p:blipFill>
        <p:spPr bwMode="auto">
          <a:xfrm>
            <a:off x="6096000" y="2743200"/>
            <a:ext cx="2819400" cy="227540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295400"/>
          </a:xfrm>
        </p:spPr>
        <p:txBody>
          <a:bodyPr>
            <a:normAutofit/>
          </a:bodyPr>
          <a:lstStyle/>
          <a:p>
            <a:r>
              <a:rPr lang="ru-RU" sz="3600" b="1" dirty="0"/>
              <a:t>Центр  детской книги:</a:t>
            </a:r>
            <a:br>
              <a:rPr lang="ru-RU" sz="3600" b="1" dirty="0"/>
            </a:br>
            <a:r>
              <a:rPr lang="ru-RU" sz="2700" b="1" dirty="0"/>
              <a:t>«</a:t>
            </a:r>
            <a:r>
              <a:rPr lang="ru-RU" sz="2700" b="1" dirty="0" err="1"/>
              <a:t>Почитайка</a:t>
            </a:r>
            <a:r>
              <a:rPr lang="ru-RU" sz="2700" b="1" dirty="0"/>
              <a:t>»</a:t>
            </a:r>
            <a:endParaRPr lang="ru-RU" sz="2700"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sp>
        <p:nvSpPr>
          <p:cNvPr id="13" name="Текст 2"/>
          <p:cNvSpPr txBox="1">
            <a:spLocks/>
          </p:cNvSpPr>
          <p:nvPr/>
        </p:nvSpPr>
        <p:spPr>
          <a:xfrm>
            <a:off x="3886200" y="990600"/>
            <a:ext cx="3278188" cy="4873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a:ln>
                  <a:noFill/>
                </a:ln>
                <a:solidFill>
                  <a:schemeClr val="tx1"/>
                </a:solidFill>
                <a:effectLst/>
                <a:uLnTx/>
                <a:uFillTx/>
                <a:latin typeface="+mn-lt"/>
                <a:ea typeface="+mn-ea"/>
                <a:cs typeface="+mn-cs"/>
              </a:rPr>
              <a:t>«Зима»</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5" y="119857"/>
            <a:ext cx="4605051" cy="6858000"/>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025" y="65881"/>
            <a:ext cx="453894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u="sng" dirty="0"/>
              <a:t>Активная зона</a:t>
            </a:r>
            <a:br>
              <a:rPr lang="ru-RU" sz="3600" b="1" dirty="0"/>
            </a:br>
            <a:r>
              <a:rPr lang="ru-RU" sz="4000" b="1" dirty="0"/>
              <a:t>Центр физического развития:</a:t>
            </a:r>
            <a:br>
              <a:rPr lang="ru-RU" b="1" dirty="0"/>
            </a:br>
            <a:r>
              <a:rPr lang="ru-RU" sz="2700" b="1" dirty="0"/>
              <a:t>«</a:t>
            </a:r>
            <a:r>
              <a:rPr lang="ru-RU" sz="2700" b="1" dirty="0" err="1"/>
              <a:t>Здоровячок</a:t>
            </a:r>
            <a:r>
              <a:rPr lang="ru-RU" sz="2700" b="1" dirty="0"/>
              <a:t>»</a:t>
            </a:r>
            <a:endParaRPr lang="ru-RU" sz="2700"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sp>
        <p:nvSpPr>
          <p:cNvPr id="10" name="Текст 4"/>
          <p:cNvSpPr txBox="1">
            <a:spLocks/>
          </p:cNvSpPr>
          <p:nvPr/>
        </p:nvSpPr>
        <p:spPr>
          <a:xfrm>
            <a:off x="1066800" y="1219200"/>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a:ln>
                  <a:noFill/>
                </a:ln>
                <a:solidFill>
                  <a:schemeClr val="tx1"/>
                </a:solidFill>
                <a:effectLst/>
                <a:uLnTx/>
                <a:uFillTx/>
                <a:latin typeface="+mn-lt"/>
                <a:ea typeface="+mn-ea"/>
                <a:cs typeface="+mn-cs"/>
              </a:rPr>
              <a:t>«Мой город»</a:t>
            </a:r>
          </a:p>
        </p:txBody>
      </p:sp>
      <p:sp>
        <p:nvSpPr>
          <p:cNvPr id="11" name="Текст 2"/>
          <p:cNvSpPr txBox="1">
            <a:spLocks/>
          </p:cNvSpPr>
          <p:nvPr/>
        </p:nvSpPr>
        <p:spPr>
          <a:xfrm>
            <a:off x="6400800" y="1371600"/>
            <a:ext cx="2743200" cy="4873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a:ln>
                  <a:noFill/>
                </a:ln>
                <a:solidFill>
                  <a:schemeClr val="tx1"/>
                </a:solidFill>
                <a:effectLst/>
                <a:uLnTx/>
                <a:uFillTx/>
                <a:latin typeface="+mn-lt"/>
                <a:ea typeface="+mn-ea"/>
                <a:cs typeface="+mn-cs"/>
              </a:rPr>
              <a:t>«Зима»</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66"/>
            <a:ext cx="9144000" cy="67394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endParaRPr lang="ru-RU" sz="2700"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6" y="152400"/>
            <a:ext cx="4591844" cy="6858000"/>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344" y="152400"/>
            <a:ext cx="4945856"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 descr="C:\Users\Виталя\Desktop\-1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52400" y="2133600"/>
            <a:ext cx="8229600" cy="1143000"/>
          </a:xfrm>
        </p:spPr>
        <p:txBody>
          <a:bodyPr>
            <a:normAutofit fontScale="90000"/>
          </a:bodyPr>
          <a:lstStyle/>
          <a:p>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r>
              <a:rPr lang="ru-RU" sz="2200" b="1" i="1" dirty="0"/>
              <a:t>В младших группах в основе замысла детской игры лежит предмет, поэтому педагог каждый раз должен обновлять игровую среду (постройки, игрушки, материалы и др.), чтобы пробудить у малышей любопытство, познавательный интерес, желание ставить и решать игровую задачу. В групповой комнате необходимо создавать условия для самостоятельной двигательной активности детей: предусмотреть площадь, свободную от мебели и игрушек, обеспечить детей игрушками, побуждающими к двигательной игровой деятельности, менять игрушки, стимулирующие двигательную активность, несколько раз в день.</a:t>
            </a:r>
            <a:br>
              <a:rPr lang="ru-RU" sz="2200" b="1" i="1" dirty="0"/>
            </a:br>
            <a:r>
              <a:rPr lang="ru-RU" sz="2200" b="1" i="1" dirty="0"/>
              <a:t>Пространство группы следует организовывать в виде хорошо разграниченных зон («центры») оснащенных большим количеством развивающих материалов (книги, игрушки, материалы для творчества, развивающее оборудование и пр.). Все предметы должны быть доступны детям.</a:t>
            </a:r>
            <a:br>
              <a:rPr lang="ru-RU" sz="2200" b="1" i="1" dirty="0"/>
            </a:br>
            <a:r>
              <a:rPr lang="ru-RU" sz="2200" b="1" i="1" dirty="0"/>
              <a:t>Подобная организация пространства позволяет дошкольникам выбирать интересные для себя занятия, чередовать их в течение дня, а педагогу дает возможность эффективно организовывать образовательный процесс с учетом индивидуальных особенностей детей.</a:t>
            </a:r>
            <a:br>
              <a:rPr lang="ru-RU" sz="2000" i="1" dirty="0"/>
            </a:br>
            <a:br>
              <a:rPr lang="ru-RU" dirty="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 descr="C:\Users\Виталя\Desktop\-109.jpg"/>
          <p:cNvPicPr>
            <a:picLocks noChangeAspect="1" noChangeArrowheads="1"/>
          </p:cNvPicPr>
          <p:nvPr/>
        </p:nvPicPr>
        <p:blipFill>
          <a:blip r:embed="rId2"/>
          <a:srcRect/>
          <a:stretch>
            <a:fillRect/>
          </a:stretch>
        </p:blipFill>
        <p:spPr bwMode="auto">
          <a:xfrm>
            <a:off x="-115712" y="0"/>
            <a:ext cx="9335911" cy="6858000"/>
          </a:xfrm>
          <a:prstGeom prst="rect">
            <a:avLst/>
          </a:prstGeom>
          <a:noFill/>
        </p:spPr>
      </p:pic>
      <p:sp>
        <p:nvSpPr>
          <p:cNvPr id="2" name="Заголовок 1"/>
          <p:cNvSpPr>
            <a:spLocks noGrp="1"/>
          </p:cNvSpPr>
          <p:nvPr>
            <p:ph type="title"/>
          </p:nvPr>
        </p:nvSpPr>
        <p:spPr>
          <a:xfrm>
            <a:off x="457200" y="274638"/>
            <a:ext cx="8229600" cy="3916362"/>
          </a:xfrm>
        </p:spPr>
        <p:txBody>
          <a:bodyPr>
            <a:normAutofit/>
          </a:bodyPr>
          <a:lstStyle/>
          <a:p>
            <a:br>
              <a:rPr lang="ru-RU" b="1" dirty="0"/>
            </a:br>
            <a:endParaRPr lang="ru-RU" dirty="0"/>
          </a:p>
        </p:txBody>
      </p:sp>
      <p:sp>
        <p:nvSpPr>
          <p:cNvPr id="6" name="TextBox 5"/>
          <p:cNvSpPr txBox="1"/>
          <p:nvPr/>
        </p:nvSpPr>
        <p:spPr>
          <a:xfrm>
            <a:off x="190500" y="68322"/>
            <a:ext cx="8763000" cy="2585323"/>
          </a:xfrm>
          <a:prstGeom prst="rect">
            <a:avLst/>
          </a:prstGeom>
          <a:noFill/>
        </p:spPr>
        <p:txBody>
          <a:bodyPr wrap="square" rtlCol="0">
            <a:spAutoFit/>
          </a:bodyPr>
          <a:lstStyle/>
          <a:p>
            <a:r>
              <a:rPr lang="ru-RU" dirty="0"/>
              <a:t>Создавая новую предметно-развивающую среду в нашей  младшей группе для наших детей,  мы опирались на принцип активности, стабильности, гибкого зонирования. В группе были созданы условия для взаимодействия детей с воспитателем и друг с другом. Также есть уголок уединения, что даёт ребёнку чувство психологической защищённости, помогает развитию личности.  Среда обогащена такими элементами, которые стимулируют познавательную, развивающую, двигательную и иную активность детей.</a:t>
            </a:r>
            <a:br>
              <a:rPr lang="ru-RU" dirty="0"/>
            </a:br>
            <a:r>
              <a:rPr lang="ru-RU" dirty="0"/>
              <a:t>Содержание предметно-развивающей среды соответствует интересам мальчиков и девочек, периодически изменяется, варьируется, постоянно обогащается. </a:t>
            </a:r>
          </a:p>
        </p:txBody>
      </p:sp>
      <p:sp>
        <p:nvSpPr>
          <p:cNvPr id="7" name="TextBox 6"/>
          <p:cNvSpPr txBox="1"/>
          <p:nvPr/>
        </p:nvSpPr>
        <p:spPr>
          <a:xfrm>
            <a:off x="457200" y="3429000"/>
            <a:ext cx="8534400" cy="3429000"/>
          </a:xfrm>
          <a:prstGeom prst="rect">
            <a:avLst/>
          </a:prstGeom>
          <a:noFill/>
        </p:spPr>
        <p:txBody>
          <a:bodyPr wrap="square" rtlCol="0">
            <a:spAutoFit/>
          </a:bodyPr>
          <a:lstStyle/>
          <a:p>
            <a:endParaRPr lang="ru-RU"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1967"/>
            <a:ext cx="4192412" cy="3983634"/>
          </a:xfrm>
          <a:prstGeom prst="rect">
            <a:avLst/>
          </a:prstGeom>
        </p:spPr>
      </p:pic>
      <p:pic>
        <p:nvPicPr>
          <p:cNvPr id="12" name="Рисунок 11"/>
          <p:cNvPicPr>
            <a:picLocks noChangeAspect="1"/>
          </p:cNvPicPr>
          <p:nvPr/>
        </p:nvPicPr>
        <p:blipFill rotWithShape="1">
          <a:blip r:embed="rId4">
            <a:extLst>
              <a:ext uri="{28A0092B-C50C-407E-A947-70E740481C1C}">
                <a14:useLocalDpi xmlns:a14="http://schemas.microsoft.com/office/drawing/2010/main" val="0"/>
              </a:ext>
            </a:extLst>
          </a:blip>
          <a:srcRect t="4894"/>
          <a:stretch/>
        </p:blipFill>
        <p:spPr>
          <a:xfrm>
            <a:off x="4344812" y="2721966"/>
            <a:ext cx="4799188" cy="41360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2"/>
          <a:srcRect/>
          <a:stretch>
            <a:fillRect/>
          </a:stretch>
        </p:blipFill>
        <p:spPr bwMode="auto">
          <a:xfrm>
            <a:off x="-228600" y="0"/>
            <a:ext cx="9372600" cy="6858000"/>
          </a:xfrm>
          <a:prstGeom prst="rect">
            <a:avLst/>
          </a:prstGeom>
          <a:noFill/>
        </p:spPr>
      </p:pic>
      <p:sp>
        <p:nvSpPr>
          <p:cNvPr id="2" name="Заголовок 1"/>
          <p:cNvSpPr>
            <a:spLocks noGrp="1"/>
          </p:cNvSpPr>
          <p:nvPr>
            <p:ph type="title"/>
          </p:nvPr>
        </p:nvSpPr>
        <p:spPr>
          <a:xfrm>
            <a:off x="-152400" y="0"/>
            <a:ext cx="9601200" cy="1524000"/>
          </a:xfrm>
        </p:spPr>
        <p:txBody>
          <a:bodyPr>
            <a:normAutofit/>
          </a:bodyPr>
          <a:lstStyle/>
          <a:p>
            <a:br>
              <a:rPr lang="ru-RU" b="1" u="sng" dirty="0"/>
            </a:br>
            <a:endParaRPr lang="ru-RU" sz="4000" dirty="0"/>
          </a:p>
        </p:txBody>
      </p:sp>
      <p:sp>
        <p:nvSpPr>
          <p:cNvPr id="3" name="Текст 2"/>
          <p:cNvSpPr>
            <a:spLocks noGrp="1"/>
          </p:cNvSpPr>
          <p:nvPr>
            <p:ph type="body" idx="1"/>
          </p:nvPr>
        </p:nvSpPr>
        <p:spPr>
          <a:xfrm flipV="1">
            <a:off x="457200" y="2174874"/>
            <a:ext cx="4040188" cy="45719"/>
          </a:xfrm>
        </p:spPr>
        <p:txBody>
          <a:bodyPr>
            <a:normAutofit fontScale="25000" lnSpcReduction="20000"/>
          </a:bodyPr>
          <a:lstStyle/>
          <a:p>
            <a:endParaRPr lang="ru-RU" dirty="0"/>
          </a:p>
        </p:txBody>
      </p:sp>
      <p:pic>
        <p:nvPicPr>
          <p:cNvPr id="13" name="Объект 1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0" t="4289" r="150" b="25201"/>
          <a:stretch/>
        </p:blipFill>
        <p:spPr>
          <a:xfrm>
            <a:off x="-131266" y="2871467"/>
            <a:ext cx="3886200" cy="3981274"/>
          </a:xfrm>
        </p:spPr>
      </p:pic>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b="31983"/>
          <a:stretch/>
        </p:blipFill>
        <p:spPr>
          <a:xfrm>
            <a:off x="3760578" y="25399"/>
            <a:ext cx="2895600" cy="2798763"/>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2972626"/>
            <a:ext cx="2853333" cy="3778955"/>
          </a:xfrm>
          <a:prstGeom prst="rect">
            <a:avLst/>
          </a:prstGeom>
        </p:spPr>
      </p:pic>
      <p:pic>
        <p:nvPicPr>
          <p:cNvPr id="17" name="Рисунок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
            <a:ext cx="3733800" cy="28241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8" descr="C:\Users\Виталя\Desktop\-109.jpg"/>
          <p:cNvPicPr>
            <a:picLocks noChangeAspect="1" noChangeArrowheads="1"/>
          </p:cNvPicPr>
          <p:nvPr/>
        </p:nvPicPr>
        <p:blipFill>
          <a:blip r:embed="rId2"/>
          <a:srcRect/>
          <a:stretch>
            <a:fillRect/>
          </a:stretch>
        </p:blipFill>
        <p:spPr bwMode="auto">
          <a:xfrm>
            <a:off x="76200" y="-533401"/>
            <a:ext cx="10968332" cy="8226249"/>
          </a:xfrm>
          <a:prstGeom prst="rect">
            <a:avLst/>
          </a:prstGeom>
          <a:noFill/>
        </p:spPr>
      </p:pic>
      <p:sp>
        <p:nvSpPr>
          <p:cNvPr id="2" name="Заголовок 1"/>
          <p:cNvSpPr>
            <a:spLocks noGrp="1"/>
          </p:cNvSpPr>
          <p:nvPr>
            <p:ph type="title"/>
          </p:nvPr>
        </p:nvSpPr>
        <p:spPr/>
        <p:txBody>
          <a:bodyPr>
            <a:normAutofit fontScale="90000"/>
          </a:bodyPr>
          <a:lstStyle/>
          <a:p>
            <a:br>
              <a:rPr lang="ru-RU" sz="2700" b="1" dirty="0"/>
            </a:br>
            <a:r>
              <a:rPr lang="ru-RU" sz="2700" b="1" dirty="0"/>
              <a:t> </a:t>
            </a:r>
            <a:br>
              <a:rPr lang="ru-RU" dirty="0"/>
            </a:br>
            <a:endParaRPr lang="ru-RU" dirty="0"/>
          </a:p>
        </p:txBody>
      </p:sp>
      <p:sp>
        <p:nvSpPr>
          <p:cNvPr id="3" name="Текст 2"/>
          <p:cNvSpPr>
            <a:spLocks noGrp="1"/>
          </p:cNvSpPr>
          <p:nvPr>
            <p:ph type="body" idx="1"/>
          </p:nvPr>
        </p:nvSpPr>
        <p:spPr>
          <a:xfrm>
            <a:off x="76200" y="1066801"/>
            <a:ext cx="3048000" cy="533400"/>
          </a:xfrm>
        </p:spPr>
        <p:txBody>
          <a:bodyPr/>
          <a:lstStyle/>
          <a:p>
            <a:pPr algn="ctr"/>
            <a:endParaRPr lang="ru-RU" dirty="0"/>
          </a:p>
        </p:txBody>
      </p:sp>
      <p:sp>
        <p:nvSpPr>
          <p:cNvPr id="5" name="Текст 4"/>
          <p:cNvSpPr>
            <a:spLocks noGrp="1"/>
          </p:cNvSpPr>
          <p:nvPr>
            <p:ph type="body" sz="quarter" idx="3"/>
          </p:nvPr>
        </p:nvSpPr>
        <p:spPr>
          <a:xfrm>
            <a:off x="6248400" y="1066800"/>
            <a:ext cx="2438400" cy="457199"/>
          </a:xfrm>
        </p:spPr>
        <p:txBody>
          <a:bodyPr>
            <a:normAutofit lnSpcReduction="10000"/>
          </a:bodyPr>
          <a:lstStyle/>
          <a:p>
            <a:pPr algn="ctr"/>
            <a:endParaRPr lang="ru-RU" dirty="0"/>
          </a:p>
        </p:txBody>
      </p:sp>
      <p:pic>
        <p:nvPicPr>
          <p:cNvPr id="8" name="Объект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 b="20250"/>
          <a:stretch/>
        </p:blipFill>
        <p:spPr>
          <a:xfrm>
            <a:off x="-170002" y="281390"/>
            <a:ext cx="3904031" cy="7116762"/>
          </a:xfrm>
        </p:spPr>
      </p:pic>
      <p:pic>
        <p:nvPicPr>
          <p:cNvPr id="12" name="Объект 11"/>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4175" t="5785" b="7714"/>
          <a:stretch/>
        </p:blipFill>
        <p:spPr>
          <a:xfrm>
            <a:off x="7696200" y="834849"/>
            <a:ext cx="3124200" cy="6857999"/>
          </a:xfr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529" y="762000"/>
            <a:ext cx="346687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52400" y="0"/>
            <a:ext cx="9601200" cy="1676400"/>
          </a:xfrm>
        </p:spPr>
        <p:txBody>
          <a:bodyPr>
            <a:normAutofit fontScale="90000"/>
          </a:bodyPr>
          <a:lstStyle/>
          <a:p>
            <a:br>
              <a:rPr lang="ru-RU" b="1" u="sng" dirty="0"/>
            </a:br>
            <a:br>
              <a:rPr lang="ru-RU" sz="4000" b="1" dirty="0"/>
            </a:br>
            <a:endParaRPr lang="ru-RU" sz="4000" dirty="0"/>
          </a:p>
        </p:txBody>
      </p:sp>
      <p:sp>
        <p:nvSpPr>
          <p:cNvPr id="3" name="Текст 2"/>
          <p:cNvSpPr>
            <a:spLocks noGrp="1"/>
          </p:cNvSpPr>
          <p:nvPr>
            <p:ph type="body" idx="1"/>
          </p:nvPr>
        </p:nvSpPr>
        <p:spPr/>
        <p:txBody>
          <a:bodyPr/>
          <a:lstStyle/>
          <a:p>
            <a:endParaRPr lang="ru-RU" dirty="0"/>
          </a:p>
        </p:txBody>
      </p:sp>
      <p:sp>
        <p:nvSpPr>
          <p:cNvPr id="5" name="Текст 4"/>
          <p:cNvSpPr>
            <a:spLocks noGrp="1"/>
          </p:cNvSpPr>
          <p:nvPr>
            <p:ph type="body" sz="quarter" idx="3"/>
          </p:nvPr>
        </p:nvSpPr>
        <p:spPr/>
        <p:txBody>
          <a:bodyPr/>
          <a:lstStyle/>
          <a:p>
            <a:endParaRPr lang="ru-RU" dirty="0"/>
          </a:p>
        </p:txBody>
      </p:sp>
      <p:pic>
        <p:nvPicPr>
          <p:cNvPr id="8" name="natasha_koroleva_-_malenkaja_strana_(zvukoff.ru).mp3">
            <a:hlinkClick r:id="" action="ppaction://media"/>
          </p:cNvPr>
          <p:cNvPicPr>
            <a:picLocks noGrp="1" noRot="1" noChangeAspect="1"/>
          </p:cNvPicPr>
          <p:nvPr>
            <p:ph sz="half" idx="2"/>
            <a:audioFile r:link="rId1"/>
          </p:nvPr>
        </p:nvPicPr>
        <p:blipFill>
          <a:blip r:embed="rId4"/>
          <a:stretch>
            <a:fillRect/>
          </a:stretch>
        </p:blipFill>
        <p:spPr>
          <a:xfrm>
            <a:off x="2325688" y="3997325"/>
            <a:ext cx="304800" cy="30480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12" y="3767455"/>
            <a:ext cx="9144000" cy="3090545"/>
          </a:xfrm>
          <a:prstGeom prst="rect">
            <a:avLst/>
          </a:prstGeom>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5833" t="12111" r="9167"/>
          <a:stretch/>
        </p:blipFill>
        <p:spPr>
          <a:xfrm>
            <a:off x="76200" y="64048"/>
            <a:ext cx="8839200" cy="3711892"/>
          </a:xfrm>
          <a:prstGeom prst="rect">
            <a:avLst/>
          </a:prstGeom>
        </p:spPr>
      </p:pic>
    </p:spTree>
  </p:cSld>
  <p:clrMapOvr>
    <a:masterClrMapping/>
  </p:clrMapOvr>
  <p:timing>
    <p:tnLst>
      <p:par>
        <p:cTn id="1" dur="indefinite" restart="never" nodeType="tmRoot">
          <p:childTnLst>
            <p:audio>
              <p:cMediaNode numSld="18">
                <p:cTn id="2"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C:\Users\Виталя\Desktop\-109.jpg"/>
          <p:cNvPicPr>
            <a:picLocks noChangeAspect="1" noChangeArrowheads="1"/>
          </p:cNvPicPr>
          <p:nvPr/>
        </p:nvPicPr>
        <p:blipFill>
          <a:blip r:embed="rId3"/>
          <a:srcRect/>
          <a:stretch>
            <a:fillRect/>
          </a:stretch>
        </p:blipFill>
        <p:spPr bwMode="auto">
          <a:xfrm>
            <a:off x="-219635" y="-55581"/>
            <a:ext cx="9372600" cy="6858000"/>
          </a:xfrm>
          <a:prstGeom prst="rect">
            <a:avLst/>
          </a:prstGeom>
          <a:noFill/>
        </p:spPr>
      </p:pic>
      <p:sp>
        <p:nvSpPr>
          <p:cNvPr id="2" name="Заголовок 1"/>
          <p:cNvSpPr>
            <a:spLocks noGrp="1"/>
          </p:cNvSpPr>
          <p:nvPr>
            <p:ph type="title"/>
          </p:nvPr>
        </p:nvSpPr>
        <p:spPr>
          <a:xfrm>
            <a:off x="-152400" y="0"/>
            <a:ext cx="9601200" cy="6248400"/>
          </a:xfrm>
        </p:spPr>
        <p:txBody>
          <a:bodyPr>
            <a:normAutofit/>
          </a:bodyPr>
          <a:lstStyle/>
          <a:p>
            <a:br>
              <a:rPr lang="ru-RU" b="1" u="sng" dirty="0"/>
            </a:br>
            <a:endParaRPr lang="ru-RU" sz="4000" dirty="0"/>
          </a:p>
        </p:txBody>
      </p:sp>
      <p:sp>
        <p:nvSpPr>
          <p:cNvPr id="3" name="Текст 2"/>
          <p:cNvSpPr>
            <a:spLocks noGrp="1"/>
          </p:cNvSpPr>
          <p:nvPr>
            <p:ph type="body" idx="1"/>
          </p:nvPr>
        </p:nvSpPr>
        <p:spPr>
          <a:xfrm flipV="1">
            <a:off x="457200" y="2174874"/>
            <a:ext cx="4040188" cy="45719"/>
          </a:xfrm>
        </p:spPr>
        <p:txBody>
          <a:bodyPr>
            <a:normAutofit fontScale="25000" lnSpcReduction="20000"/>
          </a:bodyPr>
          <a:lstStyle/>
          <a:p>
            <a:endParaRPr lang="ru-RU" dirty="0"/>
          </a:p>
        </p:txBody>
      </p:sp>
      <p:pic>
        <p:nvPicPr>
          <p:cNvPr id="8" name="natasha_koroleva_-_malenkaja_strana_(zvukoff.ru).mp3">
            <a:hlinkClick r:id="" action="ppaction://media"/>
          </p:cNvPr>
          <p:cNvPicPr>
            <a:picLocks noGrp="1" noRot="1" noChangeAspect="1"/>
          </p:cNvPicPr>
          <p:nvPr>
            <p:ph sz="half" idx="2"/>
            <a:audioFile r:link="rId1"/>
          </p:nvPr>
        </p:nvPicPr>
        <p:blipFill>
          <a:blip r:embed="rId4"/>
          <a:stretch>
            <a:fillRect/>
          </a:stretch>
        </p:blipFill>
        <p:spPr>
          <a:xfrm>
            <a:off x="2325688" y="3997325"/>
            <a:ext cx="304800" cy="304800"/>
          </a:xfrm>
          <a:prstGeom prst="rect">
            <a:avLst/>
          </a:prstGeom>
        </p:spPr>
      </p:pic>
      <p:sp>
        <p:nvSpPr>
          <p:cNvPr id="9" name="Текст 2"/>
          <p:cNvSpPr txBox="1">
            <a:spLocks/>
          </p:cNvSpPr>
          <p:nvPr/>
        </p:nvSpPr>
        <p:spPr>
          <a:xfrm>
            <a:off x="5791200" y="1676400"/>
            <a:ext cx="1905000" cy="4873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ru-RU" sz="2400" b="1"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152400" y="748605"/>
            <a:ext cx="9028112" cy="2862322"/>
          </a:xfrm>
          <a:prstGeom prst="rect">
            <a:avLst/>
          </a:prstGeom>
          <a:noFill/>
        </p:spPr>
        <p:txBody>
          <a:bodyPr wrap="square" rtlCol="0">
            <a:spAutoFit/>
          </a:bodyPr>
          <a:lstStyle/>
          <a:p>
            <a:r>
              <a:rPr lang="ru-RU" b="1" dirty="0"/>
              <a:t>«Пальчики развиваем – речь улучшаем!»</a:t>
            </a:r>
            <a:endParaRPr lang="ru-RU" dirty="0"/>
          </a:p>
          <a:p>
            <a:r>
              <a:rPr lang="ru-RU" dirty="0"/>
              <a:t>Хочется начать со слов </a:t>
            </a:r>
            <a:r>
              <a:rPr lang="ru-RU" dirty="0" err="1"/>
              <a:t>И.Канта</a:t>
            </a:r>
            <a:r>
              <a:rPr lang="ru-RU" dirty="0"/>
              <a:t> </a:t>
            </a:r>
            <a:r>
              <a:rPr lang="ru-RU" b="1" i="1" dirty="0"/>
              <a:t>«Рука — это вышедший наружу мозг человека»</a:t>
            </a:r>
            <a:r>
              <a:rPr lang="ru-RU" dirty="0"/>
              <a:t>. Учёные пришли к выводу, что формирование тогда, когда движения пальцев рук достигают достаточной точности. Другими словами, формирование речи совершается под влиянием импульсов, идущих от рук. На начальном этапе жизни именно мелкая моторика отражает то, как развивается ребенок. Уровень развития детей находится в прямой зависимости от степени </a:t>
            </a:r>
            <a:r>
              <a:rPr lang="ru-RU" dirty="0" err="1"/>
              <a:t>сформированности</a:t>
            </a:r>
            <a:r>
              <a:rPr lang="ru-RU" dirty="0"/>
              <a:t> тонких движений пальцев рук. Развитие мелкой моторики – важно для всех детей без исключения. Давайте детям работать пальчиками рисовать, собирать </a:t>
            </a:r>
            <a:r>
              <a:rPr lang="ru-RU" dirty="0" err="1"/>
              <a:t>мозайку</a:t>
            </a:r>
            <a:r>
              <a:rPr lang="ru-RU" dirty="0"/>
              <a:t> </a:t>
            </a:r>
            <a:r>
              <a:rPr lang="ru-RU" i="1" dirty="0"/>
              <a:t>(чем мельче, тем лучше)</a:t>
            </a:r>
            <a:r>
              <a:rPr lang="ru-RU" dirty="0"/>
              <a:t>, лепить из пластилина, застегивать и расстегивать пуговицы, нанизывать бусы, перебирать крупы.</a:t>
            </a:r>
          </a:p>
        </p:txBody>
      </p:sp>
      <p:sp>
        <p:nvSpPr>
          <p:cNvPr id="12" name="TextBox 11"/>
          <p:cNvSpPr txBox="1"/>
          <p:nvPr/>
        </p:nvSpPr>
        <p:spPr>
          <a:xfrm>
            <a:off x="115888" y="152400"/>
            <a:ext cx="8418512" cy="646331"/>
          </a:xfrm>
          <a:prstGeom prst="rect">
            <a:avLst/>
          </a:prstGeom>
          <a:noFill/>
        </p:spPr>
        <p:txBody>
          <a:bodyPr wrap="square" rtlCol="0">
            <a:spAutoFit/>
          </a:bodyPr>
          <a:lstStyle/>
          <a:p>
            <a:r>
              <a:rPr lang="ru-RU" dirty="0"/>
              <a:t>   При расширения образовательного пространства  была создана зона развитие мелкой моторике нетрадиционными способами</a:t>
            </a:r>
          </a:p>
        </p:txBody>
      </p:sp>
      <p:pic>
        <p:nvPicPr>
          <p:cNvPr id="20" name="Рисунок 19"/>
          <p:cNvPicPr>
            <a:picLocks noChangeAspect="1"/>
          </p:cNvPicPr>
          <p:nvPr/>
        </p:nvPicPr>
        <p:blipFill rotWithShape="1">
          <a:blip r:embed="rId5">
            <a:extLst>
              <a:ext uri="{28A0092B-C50C-407E-A947-70E740481C1C}">
                <a14:useLocalDpi xmlns:a14="http://schemas.microsoft.com/office/drawing/2010/main" val="0"/>
              </a:ext>
            </a:extLst>
          </a:blip>
          <a:srcRect l="460" t="6516" r="8706" b="3272"/>
          <a:stretch/>
        </p:blipFill>
        <p:spPr>
          <a:xfrm>
            <a:off x="115888" y="3596737"/>
            <a:ext cx="8647112" cy="3205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4">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8" descr="C:\Users\Виталя\Desktop\-109.jpg"/>
          <p:cNvPicPr>
            <a:picLocks noChangeAspect="1" noChangeArrowheads="1"/>
          </p:cNvPicPr>
          <p:nvPr/>
        </p:nvPicPr>
        <p:blipFill>
          <a:blip r:embed="rId2"/>
          <a:srcRect/>
          <a:stretch>
            <a:fillRect/>
          </a:stretch>
        </p:blipFill>
        <p:spPr bwMode="auto">
          <a:xfrm>
            <a:off x="-155575" y="0"/>
            <a:ext cx="9144000" cy="6858000"/>
          </a:xfrm>
          <a:prstGeom prst="rect">
            <a:avLst/>
          </a:prstGeom>
          <a:noFill/>
        </p:spPr>
      </p:pic>
      <p:sp>
        <p:nvSpPr>
          <p:cNvPr id="2" name="Заголовок 1"/>
          <p:cNvSpPr>
            <a:spLocks noGrp="1"/>
          </p:cNvSpPr>
          <p:nvPr>
            <p:ph type="title"/>
          </p:nvPr>
        </p:nvSpPr>
        <p:spPr>
          <a:xfrm>
            <a:off x="17033" y="96463"/>
            <a:ext cx="8229600" cy="1143000"/>
          </a:xfrm>
        </p:spPr>
        <p:txBody>
          <a:bodyPr>
            <a:noAutofit/>
          </a:bodyPr>
          <a:lstStyle/>
          <a:p>
            <a:endParaRPr lang="ru-RU" sz="3600" dirty="0"/>
          </a:p>
        </p:txBody>
      </p:sp>
      <p:sp>
        <p:nvSpPr>
          <p:cNvPr id="3" name="Текст 2"/>
          <p:cNvSpPr>
            <a:spLocks noGrp="1"/>
          </p:cNvSpPr>
          <p:nvPr>
            <p:ph type="body" idx="1"/>
          </p:nvPr>
        </p:nvSpPr>
        <p:spPr/>
        <p:txBody>
          <a:bodyPr/>
          <a:lstStyle/>
          <a:p>
            <a:endParaRPr lang="ru-RU" dirty="0"/>
          </a:p>
        </p:txBody>
      </p:sp>
      <p:sp>
        <p:nvSpPr>
          <p:cNvPr id="5" name="Текст 4"/>
          <p:cNvSpPr>
            <a:spLocks noGrp="1"/>
          </p:cNvSpPr>
          <p:nvPr>
            <p:ph type="body" sz="quarter" idx="3"/>
          </p:nvPr>
        </p:nvSpPr>
        <p:spPr/>
        <p:txBody>
          <a:bodyPr/>
          <a:lstStyle/>
          <a:p>
            <a:r>
              <a:rPr lang="ru-RU" dirty="0"/>
              <a:t>=</a:t>
            </a:r>
          </a:p>
        </p:txBody>
      </p:sp>
      <p:sp>
        <p:nvSpPr>
          <p:cNvPr id="14" name="Текст 4"/>
          <p:cNvSpPr txBox="1">
            <a:spLocks/>
          </p:cNvSpPr>
          <p:nvPr/>
        </p:nvSpPr>
        <p:spPr>
          <a:xfrm>
            <a:off x="3581400" y="838200"/>
            <a:ext cx="38131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5574" y="0"/>
            <a:ext cx="8994774" cy="6477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907</TotalTime>
  <Words>141</Words>
  <Application>Microsoft Office PowerPoint</Application>
  <PresentationFormat>Экран (4:3)</PresentationFormat>
  <Paragraphs>21</Paragraphs>
  <Slides>22</Slides>
  <Notes>0</Notes>
  <HiddenSlides>0</HiddenSlides>
  <MMClips>2</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Office Theme</vt:lpstr>
      <vt:lpstr>Обновленные системы воспитательной работы через обновление образовательного пространства</vt:lpstr>
      <vt:lpstr>                   Развивающая предметно-пространственная среда должна быть: - содержательно – насыщенной; - трансформируемой; - полифункциональной; - вариативной; - доступной; - безопасной. </vt:lpstr>
      <vt:lpstr>         В младших группах в основе замысла детской игры лежит предмет, поэтому педагог каждый раз должен обновлять игровую среду (постройки, игрушки, материалы и др.), чтобы пробудить у малышей любопытство, познавательный интерес, желание ставить и решать игровую задачу. В групповой комнате необходимо создавать условия для самостоятельной двигательной активности детей: предусмотреть площадь, свободную от мебели и игрушек, обеспечить детей игрушками, побуждающими к двигательной игровой деятельности, менять игрушки, стимулирующие двигательную активность, несколько раз в день. Пространство группы следует организовывать в виде хорошо разграниченных зон («центры») оснащенных большим количеством развивающих материалов (книги, игрушки, материалы для творчества, развивающее оборудование и пр.). Все предметы должны быть доступны детям. Подобная организация пространства позволяет дошкольникам выбирать интересные для себя занятия, чередовать их в течение дня, а педагогу дает возможность эффективно организовывать образовательный процесс с учетом индивидуальных особенностей детей.  </vt:lpstr>
      <vt:lpstr> </vt:lpstr>
      <vt:lpstr> </vt:lpstr>
      <vt:lpstr>   </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Центр  детской книги: «Почитайка»</vt:lpstr>
      <vt:lpstr>Активная зона Центр физического развития: «Здоровячок»</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Виталя</dc:creator>
  <cp:lastModifiedBy>Detsad-10</cp:lastModifiedBy>
  <cp:revision>64</cp:revision>
  <dcterms:created xsi:type="dcterms:W3CDTF">2017-09-03T17:08:17Z</dcterms:created>
  <dcterms:modified xsi:type="dcterms:W3CDTF">2024-03-22T05:25:02Z</dcterms:modified>
</cp:coreProperties>
</file>