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81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84" r:id="rId21"/>
    <p:sldId id="306" r:id="rId22"/>
    <p:sldId id="286" r:id="rId23"/>
    <p:sldId id="287" r:id="rId24"/>
    <p:sldId id="288" r:id="rId25"/>
    <p:sldId id="289" r:id="rId26"/>
    <p:sldId id="292" r:id="rId27"/>
    <p:sldId id="293" r:id="rId28"/>
    <p:sldId id="294" r:id="rId29"/>
    <p:sldId id="295" r:id="rId30"/>
    <p:sldId id="298" r:id="rId31"/>
    <p:sldId id="299" r:id="rId32"/>
    <p:sldId id="301" r:id="rId33"/>
    <p:sldId id="303" r:id="rId34"/>
    <p:sldId id="305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2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0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9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56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4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9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2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2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2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7D3-4806-4A5D-95E9-A28C70A0A8F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5ECF-DDF7-48B0-8D8E-01FFC8A0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 ?><Relationships xmlns="http://schemas.openxmlformats.org/package/2006/relationships"><Relationship Id="rId3" Target="../media/image19.jpg" Type="http://schemas.openxmlformats.org/officeDocument/2006/relationships/image"/><Relationship Id="rId7" Target="../media/image23.jpeg" Type="http://schemas.openxmlformats.org/officeDocument/2006/relationships/image"/><Relationship Id="rId2" Target="../media/image18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2.jpeg" Type="http://schemas.openxmlformats.org/officeDocument/2006/relationships/image"/><Relationship Id="rId5" Target="../media/image21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18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18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2.jpeg" Type="http://schemas.openxmlformats.org/officeDocument/2006/relationships/image"/><Relationship Id="rId5" Target="../media/image31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8000" cy="12192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5805" y="996778"/>
            <a:ext cx="8608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Monotype Corsiva" panose="03010101010201010101" pitchFamily="66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b="1" dirty="0">
                <a:latin typeface="Monotype Corsiva" panose="03010101010201010101" pitchFamily="66" charset="0"/>
              </a:rPr>
              <a:t>Детский сад № 10  Артемовского 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85" y="2115603"/>
            <a:ext cx="2652925" cy="31922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57168" y="2115603"/>
            <a:ext cx="4201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ПОРТФОЛИО</a:t>
            </a:r>
            <a:br>
              <a:rPr lang="ru-RU" sz="3600" b="1" dirty="0">
                <a:latin typeface="Monotype Corsiva" panose="03010101010201010101" pitchFamily="66" charset="0"/>
              </a:rPr>
            </a:br>
            <a:r>
              <a:rPr lang="ru-RU" sz="3600" b="1" dirty="0">
                <a:latin typeface="Monotype Corsiva" panose="03010101010201010101" pitchFamily="66" charset="0"/>
              </a:rPr>
              <a:t>воспитателя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5806" y="3229232"/>
            <a:ext cx="4893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Monotype Corsiva" panose="03010101010201010101" pitchFamily="66" charset="0"/>
              </a:rPr>
              <a:t>Богославская </a:t>
            </a:r>
          </a:p>
          <a:p>
            <a:pPr algn="ctr"/>
            <a:r>
              <a:rPr lang="ru-RU" sz="4400" dirty="0">
                <a:latin typeface="Monotype Corsiva" panose="03010101010201010101" pitchFamily="66" charset="0"/>
              </a:rPr>
              <a:t>Марина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185784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016" y="568412"/>
            <a:ext cx="62360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>
              <a:latin typeface="Monotype Corsiva" panose="030101010102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Monotype Corsiva" panose="03010101010201010101" pitchFamily="66" charset="0"/>
              </a:rPr>
              <a:t>В 1994 году окончила Владивостокское 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педагогическое  училище №2, 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по специальности: Воспитатель дошкольного 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учреждения.</a:t>
            </a:r>
          </a:p>
          <a:p>
            <a:endParaRPr lang="ru-RU" b="1" dirty="0">
              <a:latin typeface="Monotype Corsiva" panose="03010101010201010101" pitchFamily="66" charset="0"/>
            </a:endParaRPr>
          </a:p>
          <a:p>
            <a:endParaRPr lang="ru-RU" b="1" dirty="0">
              <a:latin typeface="Monotype Corsiva" panose="03010101010201010101" pitchFamily="66" charset="0"/>
            </a:endParaRPr>
          </a:p>
          <a:p>
            <a:endParaRPr lang="ru-RU" b="1" dirty="0">
              <a:latin typeface="Monotype Corsiva" panose="03010101010201010101" pitchFamily="66" charset="0"/>
            </a:endParaRPr>
          </a:p>
          <a:p>
            <a:endParaRPr lang="ru-RU" b="1" dirty="0">
              <a:latin typeface="Monotype Corsiva" panose="03010101010201010101" pitchFamily="66" charset="0"/>
            </a:endParaRPr>
          </a:p>
          <a:p>
            <a:endParaRPr lang="ru-RU" b="1" dirty="0">
              <a:latin typeface="Monotype Corsiva" panose="03010101010201010101" pitchFamily="66" charset="0"/>
            </a:endParaRPr>
          </a:p>
          <a:p>
            <a:endParaRPr lang="ru-RU" b="1" dirty="0">
              <a:latin typeface="Monotype Corsiva" panose="030101010102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Monotype Corsiva" panose="03010101010201010101" pitchFamily="66" charset="0"/>
              </a:rPr>
              <a:t>В 2017 году прошла обучение, в частном образовательном учреждении 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Дополнительного профессионального образования «Институт новых технологий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В образовании» по программе «</a:t>
            </a:r>
            <a:r>
              <a:rPr lang="ru-RU" b="1" dirty="0" err="1">
                <a:latin typeface="Monotype Corsiva" panose="03010101010201010101" pitchFamily="66" charset="0"/>
              </a:rPr>
              <a:t>Психолого</a:t>
            </a:r>
            <a:r>
              <a:rPr lang="ru-RU" b="1" dirty="0">
                <a:latin typeface="Monotype Corsiva" panose="03010101010201010101" pitchFamily="66" charset="0"/>
              </a:rPr>
              <a:t> – педагогические аспекты 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Профессиональной компетентности </a:t>
            </a:r>
            <a:r>
              <a:rPr lang="ru-RU" b="1" dirty="0" err="1">
                <a:latin typeface="Monotype Corsiva" panose="03010101010201010101" pitchFamily="66" charset="0"/>
              </a:rPr>
              <a:t>педагогичских</a:t>
            </a:r>
            <a:r>
              <a:rPr lang="ru-RU" b="1" dirty="0">
                <a:latin typeface="Monotype Corsiva" panose="03010101010201010101" pitchFamily="66" charset="0"/>
              </a:rPr>
              <a:t> работников в условиях 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Реализации ФГОС» в объёме 144 часов.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41" y="3429000"/>
            <a:ext cx="3834233" cy="2918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147" y="337750"/>
            <a:ext cx="4293308" cy="290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8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6822" y="864973"/>
            <a:ext cx="59230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Monotype Corsiva" panose="03010101010201010101" pitchFamily="66" charset="0"/>
              </a:rPr>
              <a:t>В 2018 году прошла обучение, в частном образовательном учреждении 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Дополнительного профессионального образования 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«Институт новых технологий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В образовании» по программе «Воспитатель в дошкольном учреждении.</a:t>
            </a:r>
          </a:p>
          <a:p>
            <a:r>
              <a:rPr lang="ru-RU" b="1" dirty="0" err="1">
                <a:latin typeface="Monotype Corsiva" panose="03010101010201010101" pitchFamily="66" charset="0"/>
              </a:rPr>
              <a:t>Психолого</a:t>
            </a:r>
            <a:r>
              <a:rPr lang="ru-RU" b="1" dirty="0">
                <a:latin typeface="Monotype Corsiva" panose="03010101010201010101" pitchFamily="66" charset="0"/>
              </a:rPr>
              <a:t> – педагогическое сопровождение развития детей с ОВЗ 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в условиях реализации ФГОС» в объёме 36 часов.</a:t>
            </a:r>
          </a:p>
          <a:p>
            <a:endParaRPr lang="ru-RU" b="1" dirty="0">
              <a:latin typeface="Monotype Corsiva" panose="030101010102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Monotype Corsiva" panose="03010101010201010101" pitchFamily="66" charset="0"/>
              </a:rPr>
              <a:t>В 2022 году  прошла обучение  в ООО «Федерация развития образования» по программе дополнительного профессионального образования (повышения квалификации) , «</a:t>
            </a:r>
            <a:r>
              <a:rPr lang="ru-RU" b="1" dirty="0" err="1">
                <a:latin typeface="Monotype Corsiva" panose="03010101010201010101" pitchFamily="66" charset="0"/>
              </a:rPr>
              <a:t>Здоровьесберегающие</a:t>
            </a:r>
            <a:r>
              <a:rPr lang="ru-RU" b="1" dirty="0">
                <a:latin typeface="Monotype Corsiva" panose="03010101010201010101" pitchFamily="66" charset="0"/>
              </a:rPr>
              <a:t> технологии как основополагающий компонент работы воспитателя детского сада. Важнейшие мероприятия </a:t>
            </a:r>
            <a:r>
              <a:rPr lang="ru-RU" b="1" dirty="0" err="1">
                <a:latin typeface="Monotype Corsiva" panose="03010101010201010101" pitchFamily="66" charset="0"/>
              </a:rPr>
              <a:t>Минпросвещения</a:t>
            </a:r>
            <a:r>
              <a:rPr lang="ru-RU" b="1" dirty="0">
                <a:latin typeface="Monotype Corsiva" panose="03010101010201010101" pitchFamily="66" charset="0"/>
              </a:rPr>
              <a:t> в год педагога и наставника» в объёме 144 часа.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827" y="3566910"/>
            <a:ext cx="4555139" cy="3218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28" y="179913"/>
            <a:ext cx="4555138" cy="3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8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4301" y="1241571"/>
            <a:ext cx="7642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Личностные характеристики: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6147" y="2030136"/>
            <a:ext cx="62078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>
                <a:latin typeface="Monotype Corsiva" panose="03010101010201010101" pitchFamily="66" charset="0"/>
              </a:rPr>
              <a:t>Ответственность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>
                <a:latin typeface="Monotype Corsiva" panose="03010101010201010101" pitchFamily="66" charset="0"/>
              </a:rPr>
              <a:t> Отзывчивость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>
                <a:latin typeface="Monotype Corsiva" panose="03010101010201010101" pitchFamily="66" charset="0"/>
              </a:rPr>
              <a:t> Находчивость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>
                <a:latin typeface="Monotype Corsiva" panose="03010101010201010101" pitchFamily="66" charset="0"/>
              </a:rPr>
              <a:t>Самокритичность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>
                <a:latin typeface="Monotype Corsiva" panose="03010101010201010101" pitchFamily="66" charset="0"/>
              </a:rPr>
              <a:t> Целеустремлённость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>
                <a:latin typeface="Monotype Corsiva" panose="03010101010201010101" pitchFamily="66" charset="0"/>
              </a:rPr>
              <a:t> Исполнительность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>
                <a:latin typeface="Monotype Corsiva" panose="03010101010201010101" pitchFamily="66" charset="0"/>
              </a:rPr>
              <a:t> Умение ладить с людьми</a:t>
            </a:r>
          </a:p>
        </p:txBody>
      </p:sp>
    </p:spTree>
    <p:extLst>
      <p:ext uri="{BB962C8B-B14F-4D97-AF65-F5344CB8AC3E}">
        <p14:creationId xmlns:p14="http://schemas.microsoft.com/office/powerpoint/2010/main" val="3210807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11648" y="1543573"/>
            <a:ext cx="65266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Раздел №2</a:t>
            </a:r>
          </a:p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Результаты </a:t>
            </a:r>
            <a:b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педагогической </a:t>
            </a:r>
            <a:b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105584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9103" y="947351"/>
            <a:ext cx="5684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Сведения об аттестации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42232"/>
              </p:ext>
            </p:extLst>
          </p:nvPr>
        </p:nvGraphicFramePr>
        <p:xfrm>
          <a:off x="2042983" y="1593681"/>
          <a:ext cx="8081320" cy="3826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3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6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14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Приказ</a:t>
                      </a: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Срок действия</a:t>
                      </a:r>
                    </a:p>
                  </a:txBody>
                  <a:tcPr marL="91443" marR="91443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4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3" marR="9144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Приказ № 67/5</a:t>
                      </a: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16.10.2023г</a:t>
                      </a: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 соответствие занимаемой должности</a:t>
                      </a: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лет</a:t>
                      </a:r>
                    </a:p>
                  </a:txBody>
                  <a:tcPr marL="91443" marR="91443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0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43" marR="91443"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376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7212" y="469557"/>
            <a:ext cx="7455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Данные о повышении квалификации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618143"/>
              </p:ext>
            </p:extLst>
          </p:nvPr>
        </p:nvGraphicFramePr>
        <p:xfrm>
          <a:off x="1037967" y="1408669"/>
          <a:ext cx="9053383" cy="53413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9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8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17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Дата прохождения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 курсов 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Полученный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документ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9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01.07.2017 – 31.08.2017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– педагогические аспекты профессиональной компетентности педагогических работников в условиях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ФГОС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«Институт новых технологий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Удостоверение № 4916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9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01.03.2018 – 01.04.2018г. 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«Воспитатель в дошкольном образовании.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– педагогическое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сопровождение развития детей с ОВЗ в условиях реализации ФГОС»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«Институт новых технологий в образовании»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Удостоверение № 6040</a:t>
                      </a: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99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08.12.2020 – 16.08.2020 г.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речи детей дошкольного возраста на русском языке как родном и на русском языке как неродном»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СП «СОДРУЖЕСТВО»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Удостоверение№ 16352</a:t>
                      </a: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99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01.04.2018 – 02.05.2018 г.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«Обучение педагогических работников н6авыкам оказания первой помощи»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«Институт новых технологий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Удостоверение№ 18 - 1022</a:t>
                      </a: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674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008381"/>
              </p:ext>
            </p:extLst>
          </p:nvPr>
        </p:nvGraphicFramePr>
        <p:xfrm>
          <a:off x="1037967" y="1408669"/>
          <a:ext cx="9053383" cy="53413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9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8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17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Дата прохождения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 курсов 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Полученный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документ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9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01.08.2020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– 31.08.2020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«Профилактика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короновирусной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инфекции 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COVID – 19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в образовательных организациях»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«Институт новых технологий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Удостоверение № 5920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9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01.08.2020 – 31.08.2020 г.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«Актуальные вопросы теории и практики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внедрения современных педагогических технологий в условиях реализации ФГОС ДОО»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«Институт новых технологий в образовании»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Удостоверение № 5726</a:t>
                      </a: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99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15.09.2020 – 15.10.2020 г.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«Педагогика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психология дошкольного образования в рамках реализации ФГОС для детей с ОВЗ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«Институт новых технологий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Удостоверение№ 6623</a:t>
                      </a: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99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15.10.2021г.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«Развитие творческого мышления у детей дошкольного возраста»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АНО ДО «Образовательный центр «Развитие»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615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900824"/>
              </p:ext>
            </p:extLst>
          </p:nvPr>
        </p:nvGraphicFramePr>
        <p:xfrm>
          <a:off x="1037967" y="1408669"/>
          <a:ext cx="9053383" cy="54001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9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8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17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Дата прохождения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 курсов 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Полученный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документ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9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Ноябрь 2021 г.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«Актуальные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влпросы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проектирования и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осцществления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образовательного процесса в онлайн в условиях реализации ФГОС»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«Педагоги России: Методическое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объединение»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9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Ноябрь 2021 г.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Сказкотерапия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в играх для детей и взрослых»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Межрегиональная общественная организация «Союз педагогов»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99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20221г.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«Развивающая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предметно – пространственная среда ДОО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«Педагоги России: Методическое объединение»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99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«Педагогика и психология инклюзивного образования. Организация инклюзивного образования детей с РАС»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России инновации в образовании.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15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57759"/>
              </p:ext>
            </p:extLst>
          </p:nvPr>
        </p:nvGraphicFramePr>
        <p:xfrm>
          <a:off x="1037968" y="700215"/>
          <a:ext cx="9053383" cy="56248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9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8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36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Дата прохождения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 курсов 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Полученный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документ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8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27.04.2022 – 28.04.2022г.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Организационно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– технологические особенности проведения МКДО в регионе: опыт 2021 года и направления совершенствования»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АНО ДПО «Национальный институт качества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8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13.07.2022 год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«Психологическая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характеристика детей раннего и дошкольного возраста»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Академия Развития Творчества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«АРТ – талант»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Свидетельство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№3261</a:t>
                      </a: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8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«Принципы формирования финансовой культуры через духовно – нравственное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«Форум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Педагоги России»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38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«Федеральная образовательная программа дошкольного образования: требования, инструменты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и особенности организации образовательного процесса»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«Форум Педагоги России»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4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66200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0692" y="700216"/>
            <a:ext cx="749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Участие в методических объединениях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30" y="1425145"/>
            <a:ext cx="2172088" cy="4570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56" y="1425145"/>
            <a:ext cx="3198884" cy="45707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78" y="1485642"/>
            <a:ext cx="3219793" cy="45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0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3773" y="930876"/>
            <a:ext cx="613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Моё педагогическое кредо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9373" y="1779374"/>
            <a:ext cx="5156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Мое педагогическое кредо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Профессии «воспитатель» прекраснее нет,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И в этом признаюсь я честно: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Мне интересно работать с детьми!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574" y="2116990"/>
            <a:ext cx="4544141" cy="27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7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2898" y="510746"/>
            <a:ext cx="8682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Участие воспитанников в конкурсах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96752"/>
              </p:ext>
            </p:extLst>
          </p:nvPr>
        </p:nvGraphicFramePr>
        <p:xfrm>
          <a:off x="683742" y="1157077"/>
          <a:ext cx="9761836" cy="50126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5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4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5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Название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42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2020   </a:t>
                      </a:r>
                    </a:p>
                  </a:txBody>
                  <a:tcPr marL="91435" marR="91435" anchor="ctr"/>
                </a:tc>
                <a:tc>
                  <a:txBody>
                    <a:bodyPr/>
                    <a:lstStyle/>
                    <a:p>
                      <a:r>
                        <a:rPr lang="ru-RU" sz="1000" b="1" i="1" u="non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творческий экспресс – конкурс «Сидим дома с пользой»   название работы «Окна победы» </a:t>
                      </a:r>
                    </a:p>
                    <a:p>
                      <a:r>
                        <a:rPr lang="ru-RU" sz="1000" b="1" i="1" u="non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для дошкольников</a:t>
                      </a:r>
                      <a:r>
                        <a:rPr lang="ru-RU" sz="1000" b="1" i="1" u="non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«Подарок к 23 февраля своими руками» название работы : «Портрет папы» </a:t>
                      </a:r>
                    </a:p>
                    <a:p>
                      <a:r>
                        <a:rPr lang="ru-RU" sz="1000" b="1" i="1" u="non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декоративно – прикладного творчества «Символ памяти народной», название работы: «Спасибо, деду за победу»</a:t>
                      </a:r>
                    </a:p>
                    <a:p>
                      <a:r>
                        <a:rPr lang="ru-RU" sz="1000" b="1" i="1" u="non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конкурс изобразительного искусства «Дети рисуют победу», название работы: «После боя»</a:t>
                      </a:r>
                    </a:p>
                    <a:p>
                      <a:r>
                        <a:rPr lang="ru-RU" sz="1000" b="1" i="1" u="non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Международного конкурса декоративно – прикладного творчества «Мастерская умельцев» в номинации : «Расписные чудеса»</a:t>
                      </a:r>
                    </a:p>
                    <a:p>
                      <a:r>
                        <a:rPr lang="ru-RU" sz="1000" b="1" i="1" u="non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городской выставке декоративно – прикладного творчества детей «Аллея мастеров» </a:t>
                      </a:r>
                    </a:p>
                    <a:p>
                      <a:r>
                        <a:rPr lang="ru-RU" sz="1000" b="1" i="1" u="non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</a:t>
                      </a:r>
                      <a:r>
                        <a:rPr lang="ru-RU" sz="1000" b="1" i="1" u="non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творческий конкурс Зимняя сказка» название работы» «В зимнем лесу»</a:t>
                      </a:r>
                      <a:endParaRPr lang="ru-RU" sz="1000" b="1" i="1" u="non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000" b="1" i="1" u="non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 2 степени</a:t>
                      </a:r>
                    </a:p>
                    <a:p>
                      <a:endParaRPr lang="ru-RU" sz="10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 2 степени</a:t>
                      </a:r>
                    </a:p>
                    <a:p>
                      <a:endParaRPr lang="ru-RU" sz="10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 1 степени</a:t>
                      </a:r>
                    </a:p>
                    <a:p>
                      <a:endParaRPr lang="ru-RU" sz="10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 1 степени</a:t>
                      </a:r>
                    </a:p>
                    <a:p>
                      <a:endParaRPr lang="ru-RU" sz="10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 1 степени</a:t>
                      </a:r>
                    </a:p>
                    <a:p>
                      <a:endParaRPr lang="ru-RU" sz="10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</a:t>
                      </a:r>
                    </a:p>
                    <a:p>
                      <a:endParaRPr lang="ru-RU" sz="10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 1 степени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49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</a:t>
                      </a:r>
                      <a:r>
                        <a:rPr lang="ru-RU" sz="10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конкурс детского творчества «Наш самый главный праздник – День Победы»</a:t>
                      </a:r>
                    </a:p>
                    <a:p>
                      <a:r>
                        <a:rPr lang="ru-RU" sz="10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конкурс для детей по безопасности дорожного движения «Азбука пешеходов»</a:t>
                      </a:r>
                    </a:p>
                    <a:p>
                      <a:r>
                        <a:rPr lang="ru-RU" sz="10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патриотическая акция «Письмо Победы»</a:t>
                      </a:r>
                    </a:p>
                    <a:p>
                      <a:r>
                        <a:rPr lang="ru-RU" sz="10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для детей «Интеллект» , номинация «Художественное творчество»</a:t>
                      </a:r>
                    </a:p>
                    <a:p>
                      <a:r>
                        <a:rPr lang="ru-RU" sz="10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творческий конкурс «Ракета -2021 к взлёту готова!», посвящённого 60 –</a:t>
                      </a:r>
                      <a:r>
                        <a:rPr lang="ru-RU" sz="1000" b="1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летию</a:t>
                      </a:r>
                      <a:r>
                        <a:rPr lang="ru-RU" sz="10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полёта </a:t>
                      </a:r>
                      <a:r>
                        <a:rPr lang="ru-RU" sz="1000" b="1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Ю.А.Гагарина</a:t>
                      </a:r>
                      <a:r>
                        <a:rPr lang="ru-RU" sz="10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космос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творческий конкурс «Великая война – Великая Победа», посвящённого Дню Победы.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декоративно – прикладного творчества «Рождественская поделка»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конкурс декоративно – прикладного  творчества «Весенняя мастерская»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для детей и молодёжи «Декоративно – прикладного искусства «Поможем птицам зимой»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поделок из природного материала «Дары природы – 2021»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Всероссийский конкурс для детей и молодёжи «Твори, открывай, действуй!»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Лауреат 1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Лауреат 2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Лауреат 2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Лауреат 2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Лауреат 1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Лауреат 2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Лауреат 1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Лауреат 2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1 место, 2 место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Лауреат 2 степени, 3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938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</a:p>
                    <a:p>
                      <a:endParaRPr lang="ru-RU" sz="10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творческий конкурс «Ракета – 2022 к взлёту готова! Посвящённому Дню авиации и космонавтики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для детей и молодёжи «Творчество и интеллект»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 3 степени, три 1  степени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 2 степени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477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80069"/>
              </p:ext>
            </p:extLst>
          </p:nvPr>
        </p:nvGraphicFramePr>
        <p:xfrm>
          <a:off x="1346458" y="450636"/>
          <a:ext cx="8893175" cy="62245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1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075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Название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51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   2022</a:t>
                      </a:r>
                    </a:p>
                  </a:txBody>
                  <a:tcPr marL="91435" marR="91435" anchor="ctr"/>
                </a:tc>
                <a:tc>
                  <a:txBody>
                    <a:bodyPr/>
                    <a:lstStyle/>
                    <a:p>
                      <a:r>
                        <a:rPr lang="ru-RU" sz="1000" b="1" i="1" u="non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творческий конкурс «Осень золотая – чудная пора!»</a:t>
                      </a:r>
                    </a:p>
                    <a:p>
                      <a:r>
                        <a:rPr lang="ru-RU" sz="1000" b="1" i="1" u="non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</a:t>
                      </a:r>
                      <a:r>
                        <a:rPr lang="ru-RU" sz="1000" b="1" i="1" u="none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детско</a:t>
                      </a:r>
                      <a:r>
                        <a:rPr lang="ru-RU" sz="1000" b="1" i="1" u="non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юношеского </a:t>
                      </a:r>
                      <a:r>
                        <a:rPr lang="ru-RU" sz="1000" b="1" i="1" u="none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творчсетва</a:t>
                      </a:r>
                      <a:r>
                        <a:rPr lang="ru-RU" sz="1000" b="1" i="1" u="non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«Пасхальный перезвон»</a:t>
                      </a: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Всероссийский конкурс  для детей «Интеллект» </a:t>
                      </a: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блиц –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олимпиаа</a:t>
                      </a: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«День космонавтики»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000" i="1" u="non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Два лауреата 1 степени</a:t>
                      </a:r>
                    </a:p>
                    <a:p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Благодарственная грамота</a:t>
                      </a:r>
                    </a:p>
                    <a:p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 1 степени</a:t>
                      </a: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Диплом 1 место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258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конкурс </a:t>
                      </a:r>
                      <a:r>
                        <a:rPr lang="ru-RU" sz="10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проектно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исследовательских и творческих работ «</a:t>
                      </a:r>
                      <a:r>
                        <a:rPr lang="ru-RU" sz="10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Лингвиада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для детей и молодёжи «Творчество и интеллект»</a:t>
                      </a:r>
                    </a:p>
                    <a:p>
                      <a:endParaRPr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 для детей «Интеллект» </a:t>
                      </a:r>
                    </a:p>
                    <a:p>
                      <a:endParaRPr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Диплом 1 место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 2 место (2 ребёнка)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 1 место (2 ребёнка)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 3 место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Лауреат 1 степени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42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конкурс </a:t>
                      </a:r>
                      <a:r>
                        <a:rPr lang="ru-RU" sz="10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детско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юношеского творчества «Мой папа моя гордость!» 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 1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 ребенка)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311"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049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2584" y="897924"/>
            <a:ext cx="6804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Участие  педагога в  конкурсах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755173"/>
              </p:ext>
            </p:extLst>
          </p:nvPr>
        </p:nvGraphicFramePr>
        <p:xfrm>
          <a:off x="1664043" y="1574116"/>
          <a:ext cx="8946292" cy="45414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928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Название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509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онлайн олимпиада для педагогов «Экология и мы» </a:t>
                      </a:r>
                    </a:p>
                    <a:p>
                      <a:r>
                        <a:rPr lang="ru-RU" sz="10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</a:t>
                      </a:r>
                      <a:r>
                        <a:rPr lang="ru-RU" sz="100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вебинар</a:t>
                      </a:r>
                      <a:r>
                        <a:rPr lang="ru-RU" sz="10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«Развитие речи»</a:t>
                      </a:r>
                    </a:p>
                    <a:p>
                      <a:r>
                        <a:rPr lang="ru-RU" sz="10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Всероссийский педагогический конкурс «Педагогика 21 века: опыт, достижения, методика»</a:t>
                      </a:r>
                    </a:p>
                    <a:p>
                      <a:r>
                        <a:rPr lang="ru-RU" sz="10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онлайн олимпиада для педагогов «Разработка основной общеобразовательной программы ДО в </a:t>
                      </a:r>
                      <a:r>
                        <a:rPr lang="ru-RU" sz="100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соответсвтии</a:t>
                      </a:r>
                      <a:r>
                        <a:rPr lang="ru-RU" sz="10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ФГОС»</a:t>
                      </a:r>
                    </a:p>
                    <a:p>
                      <a:r>
                        <a:rPr lang="ru-RU" sz="10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педагогический </a:t>
                      </a:r>
                      <a:r>
                        <a:rPr lang="ru-RU" sz="100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вебинар</a:t>
                      </a:r>
                      <a:r>
                        <a:rPr lang="ru-RU" sz="10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«Методы, средства и приёмы повышения эффективности образовательной деятельности» </a:t>
                      </a:r>
                    </a:p>
                    <a:p>
                      <a:r>
                        <a:rPr lang="ru-RU" sz="10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Всероссийское педагогическое тестирование  на тему: «Санитарные правила и нормы для ДОУ»</a:t>
                      </a:r>
                    </a:p>
                    <a:p>
                      <a:r>
                        <a:rPr lang="ru-RU" sz="10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педагогический </a:t>
                      </a:r>
                      <a:r>
                        <a:rPr lang="ru-RU" sz="100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вебинар</a:t>
                      </a:r>
                      <a:r>
                        <a:rPr lang="ru-RU" sz="10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«Применение техник </a:t>
                      </a:r>
                      <a:r>
                        <a:rPr lang="ru-RU" sz="100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здоровьесбережения</a:t>
                      </a:r>
                      <a:r>
                        <a:rPr lang="ru-RU" sz="100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образовательном процессе»</a:t>
                      </a:r>
                      <a:endParaRPr lang="ru-RU" sz="100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1 степени</a:t>
                      </a: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2 место</a:t>
                      </a:r>
                    </a:p>
                    <a:p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1 степени</a:t>
                      </a:r>
                    </a:p>
                    <a:p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1 степени</a:t>
                      </a: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</a:t>
                      </a: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784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финальный форум «Воспитаем здорового</a:t>
                      </a:r>
                      <a:r>
                        <a:rPr lang="ru-RU" sz="1000" i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ребёнка»</a:t>
                      </a:r>
                      <a:endParaRPr lang="ru-RU" sz="1000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Всероссийский педагогический конкурс «Педагогика 21 века: опыт, достижения, методика»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Всероссийская викторина для педагогов «Игровые технологии в дошкольном образовании»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Всероссийский институт развития образования «Перспективы»  </a:t>
                      </a:r>
                      <a:r>
                        <a:rPr lang="ru-RU" sz="1000" i="0" u="none" dirty="0" err="1">
                          <a:latin typeface="Times New Roman" pitchFamily="18" charset="0"/>
                          <a:cs typeface="Times New Roman" pitchFamily="18" charset="0"/>
                        </a:rPr>
                        <a:t>потеме</a:t>
                      </a:r>
                      <a:r>
                        <a:rPr lang="ru-RU" sz="1000" i="0" u="none" dirty="0">
                          <a:latin typeface="Times New Roman" pitchFamily="18" charset="0"/>
                          <a:cs typeface="Times New Roman" pitchFamily="18" charset="0"/>
                        </a:rPr>
                        <a:t>: «Теория и практика педагогики общей,</a:t>
                      </a:r>
                      <a:r>
                        <a:rPr lang="ru-RU" sz="1000" i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профессионального и дополнительного образования»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Всероссийская олимпиада «Хочу всё знать!»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Всероссийская онлайн олимпиада для педагогов «Воспитатель – профессионал»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Вебинар</a:t>
                      </a:r>
                      <a:r>
                        <a:rPr lang="ru-RU" sz="1000" i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«Педагоги ПРО. Развитие творческих способностей детей в системе общего и дополнительного образования»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dirty="0">
                          <a:latin typeface="Times New Roman" pitchFamily="18" charset="0"/>
                          <a:cs typeface="Times New Roman" pitchFamily="18" charset="0"/>
                        </a:rPr>
                        <a:t>Научно – практическая конференция в онлайн – режиме «Современная теория и практика сопровождения детей различных категорий в свете наследия </a:t>
                      </a:r>
                      <a:r>
                        <a:rPr lang="ru-RU" sz="1000" i="0" u="none" dirty="0" err="1">
                          <a:latin typeface="Times New Roman" pitchFamily="18" charset="0"/>
                          <a:cs typeface="Times New Roman" pitchFamily="18" charset="0"/>
                        </a:rPr>
                        <a:t>Л.С.Выготского</a:t>
                      </a:r>
                      <a:r>
                        <a:rPr lang="ru-RU" sz="1000" i="0" u="none" dirty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dirty="0" err="1">
                          <a:latin typeface="Times New Roman" pitchFamily="18" charset="0"/>
                          <a:cs typeface="Times New Roman" pitchFamily="18" charset="0"/>
                        </a:rPr>
                        <a:t>Вебинар</a:t>
                      </a:r>
                      <a:r>
                        <a:rPr lang="ru-RU" sz="1000" i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на тему: «Дистанционная работа с ребёнком  с нарушением речевого развития. Опыт, выводы, советы экспертов, разбор ошибок и пути выхода»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«Воспитатели России»: «Воспитаем здорового ребёнка. Цифровая эпоха».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«Воспитатели России»: «Воспитаем здорового ребёнка. Регионы».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dirty="0">
                          <a:latin typeface="Times New Roman" pitchFamily="18" charset="0"/>
                          <a:cs typeface="Times New Roman" pitchFamily="18" charset="0"/>
                        </a:rPr>
                        <a:t>Свидетельство о окончании курса </a:t>
                      </a:r>
                      <a:r>
                        <a:rPr lang="ru-RU" sz="1000" i="0" u="none" dirty="0" err="1">
                          <a:latin typeface="Times New Roman" pitchFamily="18" charset="0"/>
                          <a:cs typeface="Times New Roman" pitchFamily="18" charset="0"/>
                        </a:rPr>
                        <a:t>вебинаров</a:t>
                      </a:r>
                      <a:r>
                        <a:rPr lang="ru-RU" sz="1000" i="0" u="none" dirty="0">
                          <a:latin typeface="Times New Roman" pitchFamily="18" charset="0"/>
                          <a:cs typeface="Times New Roman" pitchFamily="18" charset="0"/>
                        </a:rPr>
                        <a:t> «Воспитатели России»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«</a:t>
                      </a:r>
                      <a:r>
                        <a:rPr lang="ru-RU" sz="1000" i="0" u="none" dirty="0" err="1">
                          <a:latin typeface="Times New Roman" pitchFamily="18" charset="0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000" i="0" u="none" dirty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r>
                        <a:rPr lang="ru-RU" sz="1000" i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блиц – </a:t>
                      </a:r>
                      <a:r>
                        <a:rPr lang="ru-RU" sz="1000" i="0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олимпиада»Речевое</a:t>
                      </a:r>
                      <a:r>
                        <a:rPr lang="ru-RU" sz="1000" i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в соответствии с ФГОС ДО»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Онлайн зачёт по педагогической грамотности  для педагогов дошкольного образования</a:t>
                      </a:r>
                      <a:endParaRPr lang="ru-RU" sz="100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Диплом  2 место</a:t>
                      </a: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Свидетельство </a:t>
                      </a: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Диплом 2 место</a:t>
                      </a: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Сертификат</a:t>
                      </a: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2 место</a:t>
                      </a:r>
                    </a:p>
                    <a:p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171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340415"/>
              </p:ext>
            </p:extLst>
          </p:nvPr>
        </p:nvGraphicFramePr>
        <p:xfrm>
          <a:off x="1383957" y="1100933"/>
          <a:ext cx="9176952" cy="46457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9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8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41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Название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91435" marR="91435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8899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baseline="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Всероссийская онлайн олимпиада для педагогов «Методическая грамотность педагога, в рамках ФГОС»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baseline="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Всероссийская онлайн олимпиада для педагогов «Экология и мы»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baseline="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Всероссийская онлайн олимпиада для педагогов «Разработка основной общеобразовательной программы ДО в соответствии ФГОС»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baseline="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Всероссийская онлайн олимпиада для педагогов «</a:t>
                      </a:r>
                      <a:r>
                        <a:rPr lang="ru-RU" sz="1000" i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sz="1000" i="0" baseline="0" dirty="0">
                          <a:latin typeface="Times New Roman" pitchFamily="18" charset="0"/>
                          <a:cs typeface="Times New Roman" pitchFamily="18" charset="0"/>
                        </a:rPr>
                        <a:t> задачи дополнительного образования»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baseline="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«Воспитатели России»: «Дошкольное воспитание: новые ориентиры для педагогов и родителей»</a:t>
                      </a: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627"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000" b="1" i="1" u="non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конкурс </a:t>
                      </a:r>
                      <a:r>
                        <a:rPr lang="ru-RU" sz="1000" b="1" i="1" u="none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проектно</a:t>
                      </a:r>
                      <a:r>
                        <a:rPr lang="ru-RU" sz="1000" b="1" i="1" u="non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исследовательских</a:t>
                      </a:r>
                      <a:r>
                        <a:rPr lang="ru-RU" sz="1000" b="1" i="1" u="non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творческих работ  за подготовку победителя в секции «Заочный конкурс творческих работ» направления «Культура: за сотрудничество, мир и развитие человечества» </a:t>
                      </a:r>
                    </a:p>
                    <a:p>
                      <a:r>
                        <a:rPr lang="ru-RU" sz="1000" b="1" i="1" u="non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онлайн олимпиада для педагогов «Методическая грамотность педагога в рамках ФГОС»</a:t>
                      </a:r>
                    </a:p>
                    <a:p>
                      <a:r>
                        <a:rPr lang="ru-RU" sz="1000" b="1" i="1" u="non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000" b="1" i="1" u="none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олимпиада»Образовательный</a:t>
                      </a:r>
                      <a:r>
                        <a:rPr lang="ru-RU" sz="1000" b="1" i="1" u="non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марафон» в номинации:</a:t>
                      </a:r>
                      <a:r>
                        <a:rPr lang="ru-RU" sz="1000" b="1" i="1" u="non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Единство образовательного пространства  Российской Федерации ФГОС дошкольного образования»</a:t>
                      </a:r>
                    </a:p>
                    <a:p>
                      <a:r>
                        <a:rPr lang="ru-RU" sz="1000" b="1" i="1" u="non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блиц олимпиад: «Самообразование педагога – необходимый ресурс педагогического мастерства»</a:t>
                      </a:r>
                      <a:endParaRPr lang="ru-RU" sz="1000" b="1" i="1" u="non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Диплом 1 место</a:t>
                      </a: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30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 участник курса «Аттестация через ГОСУСЛУГИ»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 участник курса «Документооборот аттестационной комиссии»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 участник курса  «Аттестация на первую и высшую категорию»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 участник курса «Аттестация на категорию «Наставник»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 участник курса «Аттестация на категорию «Методист»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 участник курса «Педагогическая деятельность в контексте профессионального стандарта педагога, ФОП и ФГОС»</a:t>
                      </a: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</a:txBody>
                  <a:tcPr marL="91435" marR="91435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50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2757" y="955589"/>
            <a:ext cx="5387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Monotype Corsiva" panose="03010101010201010101" pitchFamily="66" charset="0"/>
              </a:rPr>
              <a:t>Публикации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386106"/>
              </p:ext>
            </p:extLst>
          </p:nvPr>
        </p:nvGraphicFramePr>
        <p:xfrm>
          <a:off x="1771134" y="1786585"/>
          <a:ext cx="8410834" cy="49825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7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93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Название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949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dirty="0">
                          <a:latin typeface="Times New Roman" pitchFamily="18" charset="0"/>
                          <a:cs typeface="Times New Roman" pitchFamily="18" charset="0"/>
                        </a:rPr>
                        <a:t>Публикация</a:t>
                      </a:r>
                      <a:r>
                        <a:rPr lang="ru-RU" sz="1000" i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в  образовательного СМИ, название материала: «Ёлочка из ладошек»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Свидетельство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685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Сайт Всероссийский центр образования и развития «Миллениум», опубликована работа «Наше солнечное лето»</a:t>
                      </a:r>
                    </a:p>
                    <a:p>
                      <a:r>
                        <a:rPr lang="ru-RU" sz="10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Участие во Всероссийской  конференции  «Использование ИКТ – технологии в образовательном процессе в условиях введения ФГОС»</a:t>
                      </a:r>
                    </a:p>
                    <a:p>
                      <a:endParaRPr lang="ru-RU" sz="1000" b="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b="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Свидетельство о публикации</a:t>
                      </a: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77"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184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9503" y="634314"/>
            <a:ext cx="72492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Наши праздники и будни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38" y="1231574"/>
            <a:ext cx="3575222" cy="2681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188" y="1317665"/>
            <a:ext cx="3575222" cy="26814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92" y="4231109"/>
            <a:ext cx="2275999" cy="2275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1111" y="4185592"/>
            <a:ext cx="2262904" cy="2262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9BC6B7-E94F-4800-84C3-A6DD1358E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0832" y="4059279"/>
            <a:ext cx="256663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64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0778" y="848497"/>
            <a:ext cx="73234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Наши  мероприятия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48" y="1589004"/>
            <a:ext cx="5220168" cy="2682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221" y="2983832"/>
            <a:ext cx="5400237" cy="34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70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5936" y="757881"/>
            <a:ext cx="7965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Взаимодействие с родителями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85" y="1612014"/>
            <a:ext cx="4343617" cy="43436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19" y="1612015"/>
            <a:ext cx="4343617" cy="43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31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3169" y="832022"/>
            <a:ext cx="10371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Участие воспитателя в городских мероприятиях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44" y="1478353"/>
            <a:ext cx="2772032" cy="2772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8" y="2006467"/>
            <a:ext cx="3915267" cy="2551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24" y="2392306"/>
            <a:ext cx="2197074" cy="3552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065" y="4029811"/>
            <a:ext cx="2529159" cy="25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01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103" y="881449"/>
            <a:ext cx="9473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Карта участия в городских методических объединениях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872870"/>
              </p:ext>
            </p:extLst>
          </p:nvPr>
        </p:nvGraphicFramePr>
        <p:xfrm>
          <a:off x="683741" y="1437496"/>
          <a:ext cx="9943070" cy="55471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8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5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Форма проведения</a:t>
                      </a:r>
                    </a:p>
                  </a:txBody>
                  <a:tcPr marL="91444" marR="91444" marT="45694" marB="456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5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«Ситуация успеха,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 условие организации образовательной деятельности дошкольников»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МБДОУ №4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НОД</a:t>
                      </a:r>
                    </a:p>
                  </a:txBody>
                  <a:tcPr marL="91444" marR="91444" marT="45694" marB="456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2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«Физическое воспитание и развитие детей средствами народной педагогики»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«Организация совместной деятельности, как одно из условий социализации ребёнка»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«Классификация игр детей дошкольного возраста»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Старшая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Подготовительная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МБУО Центр образования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МБДОУ № 4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МБДОУ №13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Семинар – практикум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НОД</a:t>
                      </a:r>
                    </a:p>
                  </a:txBody>
                  <a:tcPr marL="91444" marR="91444" marT="45694" marB="456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7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«Педагогика 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сотрудничества»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«Современные подходы к работе ДОУ по ранней профориентации детей»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«Формирование представлений о социальной значимости труда взрослых»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«Сколько профессий и все хороши, каждый способен найти для души»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«Сюжетно – ролевая игра как средство формирования ранней профориентации дошкольников»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«Сотрудничество с родителями как условие качества дошкольного образования»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МБДОУ №5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МБДОУ № 19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МБДОУ №19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МБДОУ №33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МБДОУ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№25</a:t>
                      </a:r>
                    </a:p>
                    <a:p>
                      <a:pPr algn="ctr"/>
                      <a:endParaRPr lang="ru-RU" sz="1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МБДОУ №34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Мастер – класс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Доклад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Опыт работы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Лекция диалог</a:t>
                      </a:r>
                    </a:p>
                  </a:txBody>
                  <a:tcPr marL="91444" marR="91444" marT="45694" marB="456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4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«Детский сад, в который все хотят. Современные подходы к организации развивающей предметно – пространственной среды в ДОУ»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МБУО Центр образования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Конференция</a:t>
                      </a:r>
                    </a:p>
                  </a:txBody>
                  <a:tcPr marL="91444" marR="91444" marT="45694" marB="456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64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15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84477" y="956345"/>
            <a:ext cx="5536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Мои принципы работы: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5086" y="1997838"/>
            <a:ext cx="66189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atin typeface="Monotype Corsiva" panose="03010101010201010101" pitchFamily="66" charset="0"/>
              </a:rPr>
              <a:t>Уважение и принятие каждого воспитанника детского сада как личность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atin typeface="Monotype Corsiva" panose="03010101010201010101" pitchFamily="66" charset="0"/>
              </a:rPr>
              <a:t>Реализация индивидуальных особенностей, интересов, запросов ребенка и его семьи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atin typeface="Monotype Corsiva" panose="03010101010201010101" pitchFamily="66" charset="0"/>
              </a:rPr>
              <a:t>Профессионализм, инициатива, творчество педагогов, работа в команде - основа достижения поставленной цели и успеха.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atin typeface="Monotype Corsiva" panose="03010101010201010101" pitchFamily="66" charset="0"/>
              </a:rPr>
              <a:t>Привлечение родителей, как союзников педагогов, к активному участию  в </a:t>
            </a:r>
            <a:r>
              <a:rPr lang="ru-RU" sz="2000" b="1" dirty="0" err="1">
                <a:latin typeface="Monotype Corsiva" panose="03010101010201010101" pitchFamily="66" charset="0"/>
              </a:rPr>
              <a:t>воспитательно</a:t>
            </a:r>
            <a:r>
              <a:rPr lang="ru-RU" sz="2000" b="1" dirty="0">
                <a:latin typeface="Monotype Corsiva" panose="03010101010201010101" pitchFamily="66" charset="0"/>
              </a:rPr>
              <a:t>-образовательном процессе 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351" y="4552383"/>
            <a:ext cx="3412128" cy="142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44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873416"/>
              </p:ext>
            </p:extLst>
          </p:nvPr>
        </p:nvGraphicFramePr>
        <p:xfrm>
          <a:off x="683741" y="840261"/>
          <a:ext cx="9943070" cy="61444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4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95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Форма проведения</a:t>
                      </a:r>
                    </a:p>
                  </a:txBody>
                  <a:tcPr marL="91444" marR="91444" marT="45694" marB="456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5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«Речевое развитие детей в разных видах деятельности в соответствии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ФГОС ДО»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МБДОУ №25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НОД</a:t>
                      </a:r>
                    </a:p>
                  </a:txBody>
                  <a:tcPr marL="91444" marR="91444" marT="45694" marB="456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66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4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«Формирование креативной грамотности»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МБДОУ №38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Семинар - практикум</a:t>
                      </a:r>
                    </a:p>
                  </a:txBody>
                  <a:tcPr marL="91444" marR="91444" marT="45694" marB="456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26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805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3557" y="840259"/>
            <a:ext cx="7957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Карта участия в методической работе ДОУ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719825"/>
              </p:ext>
            </p:extLst>
          </p:nvPr>
        </p:nvGraphicFramePr>
        <p:xfrm>
          <a:off x="1087396" y="1515762"/>
          <a:ext cx="9572365" cy="44248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7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8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866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2019 - 2020</a:t>
                      </a: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- 2021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2021 - 2022</a:t>
                      </a:r>
                    </a:p>
                  </a:txBody>
                  <a:tcPr marL="91439" marR="91439" marT="45699" marB="4569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135"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«Организация двигательной активности детей дошкольного возраста» </a:t>
                      </a: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«Сохранение и укрепление здоровья</a:t>
                      </a:r>
                    </a:p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воспитанников»</a:t>
                      </a: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Консультация для воспитателей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«Использование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щих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технологий в сохранении здоровья у детей с ОВЗ»</a:t>
                      </a: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краевом  образовательном событии для педагогических работников начального общего и дошкольного образования «Летняя Биеннале», «Солнечная Ромашка», диплом участника</a:t>
                      </a: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Акция «Поможем Зимующим Птицам»</a:t>
                      </a:r>
                    </a:p>
                  </a:txBody>
                  <a:tcPr marL="91439" marR="91439" marT="45699" marB="4569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0698"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2022- 2023 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«Взаимодействие участников образовательных отношений в воспитании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нравственнопатриотических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чувств у дошкольников»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2023 -2024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75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5232" y="691979"/>
            <a:ext cx="82460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Сведения о самообразовании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116972"/>
              </p:ext>
            </p:extLst>
          </p:nvPr>
        </p:nvGraphicFramePr>
        <p:xfrm>
          <a:off x="2545492" y="1471752"/>
          <a:ext cx="6903309" cy="33601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5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988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Тема для изучения</a:t>
                      </a: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Форма отчёта</a:t>
                      </a:r>
                    </a:p>
                  </a:txBody>
                  <a:tcPr marT="45743" marB="457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23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2017 – 2018</a:t>
                      </a: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2018-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</a:p>
                    <a:p>
                      <a:endParaRPr lang="ru-RU" sz="1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2019- 2020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«Роль сказки в развитии речи дошкольников»</a:t>
                      </a:r>
                    </a:p>
                    <a:p>
                      <a:endParaRPr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Приёмы активизации умственной деятельности в процессе ознакомления детей с природой.</a:t>
                      </a:r>
                    </a:p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игровой деятельности у детей раннего возраста.</a:t>
                      </a: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Доклад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– класс</a:t>
                      </a:r>
                    </a:p>
                  </a:txBody>
                  <a:tcPr marT="45743" marB="457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436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2020 -2021</a:t>
                      </a: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 – 2022</a:t>
                      </a: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2022 -2023</a:t>
                      </a: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2023 - 2024</a:t>
                      </a: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мелкой моторики дошкольников.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Сказка, как средство духовно-нравственного воспитания дошкольников.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Экологическое воспитание детей в детском саду.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Познавательно-исследовательская деятельность дошкольников.</a:t>
                      </a: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Защита опыта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647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9816" y="1128584"/>
            <a:ext cx="8814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Конкурсы профессионального мастерства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80" y="1999194"/>
            <a:ext cx="2936719" cy="419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91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8627" y="2907958"/>
            <a:ext cx="10224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5728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68286" y="847289"/>
            <a:ext cx="182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Monotype Corsiva" panose="03010101010201010101" pitchFamily="66" charset="0"/>
              </a:rPr>
              <a:t>ЭССЕ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2631" y="1812022"/>
            <a:ext cx="93369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наше время роль педагога-воспитателя в детском саду имеет особое значение. Он не только обеспечивает заботу о детях во время их пребывания в ДОУ, но и воспитывает их в соответствии с общепринятыми нормами и ценностями.</a:t>
            </a:r>
          </a:p>
          <a:p>
            <a:r>
              <a:rPr lang="ru-RU" dirty="0"/>
              <a:t>В моей работе воспитателя-педагога я стараюсь создавать атмосферу доброты, заботы и взаимопонимания. Я считаю, что важно уважать каждого ребенка как личность, обеспечивать его индивидуальное развитие и удовлетворять потребности дошкольников в игре, общении и движении.</a:t>
            </a:r>
          </a:p>
          <a:p>
            <a:r>
              <a:rPr lang="ru-RU" dirty="0"/>
              <a:t>Одним из приоритетных направлений моей работы является формирование у детей основных личностных качеств, таких как терпимость, уважение, честность, доброта, ответственность и самостоятельность. В процессе занятий я стараюсь учитывать возрастные особенности детей и использовать различные методы и формы работы, например, игры, рисование, конструирование, чтение сказок.</a:t>
            </a:r>
          </a:p>
        </p:txBody>
      </p:sp>
    </p:spTree>
    <p:extLst>
      <p:ext uri="{BB962C8B-B14F-4D97-AF65-F5344CB8AC3E}">
        <p14:creationId xmlns:p14="http://schemas.microsoft.com/office/powerpoint/2010/main" val="133867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62356" y="1593908"/>
            <a:ext cx="85735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своей работе воспитателя-педагога я также уделяю особое внимание развитию ребенка в физическом плане. Я организую занятия, направленные на развитие координации, гибкости, осанки и мышечной силы. Кроме того, я стимулирую детей к занятиям спортом и физической культуре.</a:t>
            </a:r>
          </a:p>
          <a:p>
            <a:r>
              <a:rPr lang="ru-RU" dirty="0"/>
              <a:t>Для успешного воспитания детей важно также проводить работы по развитию речи и общения. Я стараюсь создавать условия для активного использования языка в общении, провожу интерактивные занятия, направленные на развитие детской речи и познавательного интереса к окружающему миру.</a:t>
            </a:r>
          </a:p>
          <a:p>
            <a:r>
              <a:rPr lang="ru-RU" dirty="0"/>
              <a:t>Таким образом, в моей работе воспитателя-педагога я стараюсь создавать благоприятную атмосферу для развития личности каждого ребенка, формирования его жизненной позиции и уважительного отношения к другим. Я считаю, что успешное осуществление этих задач является важным условием успешного воспитания детей в детском саду.</a:t>
            </a:r>
          </a:p>
        </p:txBody>
      </p:sp>
    </p:spTree>
    <p:extLst>
      <p:ext uri="{BB962C8B-B14F-4D97-AF65-F5344CB8AC3E}">
        <p14:creationId xmlns:p14="http://schemas.microsoft.com/office/powerpoint/2010/main" val="318027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2584" y="1186249"/>
            <a:ext cx="6977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atin typeface="Monotype Corsiva" panose="03010101010201010101" pitchFamily="66" charset="0"/>
              </a:rPr>
              <a:t>Участие воспитанников в конкурсах</a:t>
            </a:r>
          </a:p>
        </p:txBody>
      </p:sp>
    </p:spTree>
    <p:extLst>
      <p:ext uri="{BB962C8B-B14F-4D97-AF65-F5344CB8AC3E}">
        <p14:creationId xmlns:p14="http://schemas.microsoft.com/office/powerpoint/2010/main" val="92426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8" y="240820"/>
            <a:ext cx="3133579" cy="44465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002" y="1660812"/>
            <a:ext cx="3332787" cy="4710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01" y="2100649"/>
            <a:ext cx="4576650" cy="323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9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2055" y="1762896"/>
            <a:ext cx="63019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Раздел №1</a:t>
            </a:r>
            <a:b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Информационная </a:t>
            </a:r>
          </a:p>
          <a:p>
            <a:pPr algn="ctr"/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карта </a:t>
            </a:r>
          </a:p>
        </p:txBody>
      </p:sp>
    </p:spTree>
    <p:extLst>
      <p:ext uri="{BB962C8B-B14F-4D97-AF65-F5344CB8AC3E}">
        <p14:creationId xmlns:p14="http://schemas.microsoft.com/office/powerpoint/2010/main" val="170373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4635" y="1367406"/>
            <a:ext cx="9911310" cy="4233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Общие сведения: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latin typeface="Monotype Corsiva" panose="03010101010201010101" pitchFamily="66" charset="0"/>
              </a:rPr>
              <a:t>Дата рождения: </a:t>
            </a:r>
            <a:r>
              <a:rPr lang="ru-RU" sz="2800" dirty="0">
                <a:latin typeface="Monotype Corsiva" panose="03010101010201010101" pitchFamily="66" charset="0"/>
              </a:rPr>
              <a:t>14 июня 1975 год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latin typeface="Monotype Corsiva" panose="03010101010201010101" pitchFamily="66" charset="0"/>
              </a:rPr>
              <a:t>Образование:</a:t>
            </a:r>
            <a:r>
              <a:rPr lang="ru-RU" sz="2800" dirty="0">
                <a:latin typeface="Monotype Corsiva" panose="03010101010201010101" pitchFamily="66" charset="0"/>
              </a:rPr>
              <a:t> Средне – специальное Владивостоксое 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педагогическое училище №2, по специальности – 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«Воспитатель дошкольного учреждения». 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Год окончания – 1994 год.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latin typeface="Monotype Corsiva" panose="03010101010201010101" pitchFamily="66" charset="0"/>
              </a:rPr>
              <a:t>Место работы и стаж работы: </a:t>
            </a:r>
            <a:r>
              <a:rPr lang="ru-RU" sz="2800" dirty="0">
                <a:latin typeface="Monotype Corsiva" panose="03010101010201010101" pitchFamily="66" charset="0"/>
              </a:rPr>
              <a:t>МБДОУ «Детский сад №10»,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стаж в должности воспитатель – 9 лет, 3 месяца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latin typeface="Monotype Corsiva" panose="03010101010201010101" pitchFamily="66" charset="0"/>
              </a:rPr>
              <a:t>Занимаемая должность: </a:t>
            </a:r>
            <a:r>
              <a:rPr lang="ru-RU" sz="2800" dirty="0">
                <a:latin typeface="Monotype Corsiva" panose="03010101010201010101" pitchFamily="66" charset="0"/>
              </a:rPr>
              <a:t>воспитатель.</a:t>
            </a:r>
          </a:p>
        </p:txBody>
      </p:sp>
    </p:spTree>
    <p:extLst>
      <p:ext uri="{BB962C8B-B14F-4D97-AF65-F5344CB8AC3E}">
        <p14:creationId xmlns:p14="http://schemas.microsoft.com/office/powerpoint/2010/main" val="3029941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2746</Words>
  <Application>Microsoft Office PowerPoint</Application>
  <PresentationFormat>Широкоэкранный</PresentationFormat>
  <Paragraphs>543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Лёня</dc:creator>
  <cp:lastModifiedBy>Detsad-10</cp:lastModifiedBy>
  <cp:revision>94</cp:revision>
  <dcterms:created xsi:type="dcterms:W3CDTF">2024-02-17T02:03:38Z</dcterms:created>
  <dcterms:modified xsi:type="dcterms:W3CDTF">2024-03-06T04:25:06Z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4615287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D10.2.0</vt:lpwstr>
  </property>
</Properties>
</file>